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3"/>
    <p:sldId id="277" r:id="rId4"/>
    <p:sldId id="311" r:id="rId5"/>
    <p:sldId id="257" r:id="rId6"/>
    <p:sldId id="258" r:id="rId7"/>
    <p:sldId id="259" r:id="rId8"/>
    <p:sldId id="260" r:id="rId9"/>
    <p:sldId id="261" r:id="rId10"/>
    <p:sldId id="262" r:id="rId11"/>
    <p:sldId id="263" r:id="rId12"/>
    <p:sldId id="264" r:id="rId13"/>
    <p:sldId id="265" r:id="rId14"/>
    <p:sldId id="266" r:id="rId15"/>
    <p:sldId id="410"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412" r:id="rId40"/>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stu\&#26700;&#38754;\&#26032;&#24314;%20Microsoft%20Office%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32"/>
    </mc:Choice>
    <mc:Fallback>
      <c:style val="32"/>
    </mc:Fallback>
  </mc:AlternateContent>
  <c:chart>
    <c:autoTitleDeleted val="1"/>
    <c:plotArea>
      <c:layout>
        <c:manualLayout>
          <c:layoutTarget val="inner"/>
          <c:xMode val="edge"/>
          <c:yMode val="edge"/>
          <c:x val="0.0631163708086785"/>
          <c:y val="0.0543209876543211"/>
          <c:w val="0.913214990138067"/>
          <c:h val="0.782707883736755"/>
        </c:manualLayout>
      </c:layout>
      <c:lineChart>
        <c:grouping val="standard"/>
        <c:varyColors val="0"/>
        <c:ser>
          <c:idx val="0"/>
          <c:order val="0"/>
          <c:tx>
            <c:strRef>
              <c:f>Sheet1!$B$1</c:f>
              <c:strCache>
                <c:ptCount val="1"/>
                <c:pt idx="0">
                  <c:v>Number</c:v>
                </c:pt>
              </c:strCache>
            </c:strRef>
          </c:tx>
          <c:dLbls>
            <c:dLbl>
              <c:idx val="0"/>
              <c:layout>
                <c:manualLayout>
                  <c:x val="-0.0912906523365943"/>
                  <c:y val="0.075420347544427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86485881160984"/>
                  <c:y val="-0.075420347544427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816811099853738"/>
                  <c:y val="0.091581850589661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5704965863425"/>
                  <c:y val="-0.08080751522617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720715676341534"/>
                  <c:y val="0.064646012180937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20119279390256"/>
                  <c:y val="-0.08080751522617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240238558780511"/>
                  <c:y val="0.075420347544427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100" b="1"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Sheet1!$A$2:$A$8</c:f>
              <c:numCache>
                <c:formatCode>General</c:formatCode>
                <c:ptCount val="7"/>
                <c:pt idx="0">
                  <c:v>2005</c:v>
                </c:pt>
                <c:pt idx="1">
                  <c:v>2006</c:v>
                </c:pt>
                <c:pt idx="2">
                  <c:v>2007</c:v>
                </c:pt>
                <c:pt idx="3">
                  <c:v>2008</c:v>
                </c:pt>
                <c:pt idx="4">
                  <c:v>2009</c:v>
                </c:pt>
                <c:pt idx="5">
                  <c:v>2010</c:v>
                </c:pt>
                <c:pt idx="6">
                  <c:v>2011</c:v>
                </c:pt>
              </c:numCache>
            </c:numRef>
          </c:cat>
          <c:val>
            <c:numRef>
              <c:f>Sheet1!$B$2:$B$8</c:f>
              <c:numCache>
                <c:formatCode>General</c:formatCode>
                <c:ptCount val="7"/>
                <c:pt idx="0">
                  <c:v>46</c:v>
                </c:pt>
                <c:pt idx="1">
                  <c:v>53</c:v>
                </c:pt>
                <c:pt idx="2">
                  <c:v>36</c:v>
                </c:pt>
                <c:pt idx="3">
                  <c:v>52</c:v>
                </c:pt>
                <c:pt idx="4">
                  <c:v>52</c:v>
                </c:pt>
                <c:pt idx="5">
                  <c:v>64</c:v>
                </c:pt>
                <c:pt idx="6">
                  <c:v>88</c:v>
                </c:pt>
              </c:numCache>
            </c:numRef>
          </c:val>
          <c:smooth val="0"/>
        </c:ser>
        <c:dLbls>
          <c:showLegendKey val="0"/>
          <c:showVal val="1"/>
          <c:showCatName val="0"/>
          <c:showSerName val="0"/>
          <c:showPercent val="0"/>
          <c:showBubbleSize val="0"/>
        </c:dLbls>
        <c:marker val="1"/>
        <c:smooth val="0"/>
        <c:axId val="96307840"/>
        <c:axId val="96338304"/>
      </c:lineChart>
      <c:catAx>
        <c:axId val="96307840"/>
        <c:scaling>
          <c:orientation val="minMax"/>
        </c:scaling>
        <c:delete val="0"/>
        <c:axPos val="b"/>
        <c:numFmt formatCode="General" sourceLinked="1"/>
        <c:majorTickMark val="none"/>
        <c:minorTickMark val="none"/>
        <c:tickLblPos val="nextTo"/>
        <c:txPr>
          <a:bodyPr rot="-60000000" spcFirstLastPara="0" vertOverflow="ellipsis" vert="horz" wrap="square" anchor="ctr" anchorCtr="1"/>
          <a:lstStyle/>
          <a:p>
            <a:pPr>
              <a:defRPr lang="zh-CN" sz="1100" b="1"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96338304"/>
        <c:crosses val="autoZero"/>
        <c:auto val="1"/>
        <c:lblAlgn val="ctr"/>
        <c:lblOffset val="100"/>
        <c:noMultiLvlLbl val="0"/>
      </c:catAx>
      <c:valAx>
        <c:axId val="96338304"/>
        <c:scaling>
          <c:orientation val="minMax"/>
        </c:scaling>
        <c:delete val="1"/>
        <c:axPos val="l"/>
        <c:majorGridlines>
          <c:spPr>
            <a:ln w="9525" cap="flat" cmpd="sng" algn="ctr">
              <a:solidFill>
                <a:srgbClr val="FFFFFF"/>
              </a:solidFill>
              <a:prstDash val="solid"/>
              <a:round/>
            </a:ln>
          </c:spPr>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96307840"/>
        <c:crosses val="autoZero"/>
        <c:crossBetween val="between"/>
      </c:valAx>
      <c:spPr>
        <a:scene3d>
          <a:camera prst="orthographicFront"/>
          <a:lightRig rig="threePt" dir="t"/>
        </a:scene3d>
        <a:sp3d/>
      </c:spPr>
    </c:plotArea>
    <c:plotVisOnly val="1"/>
    <c:dispBlanksAs val="gap"/>
    <c:showDLblsOverMax val="0"/>
  </c:chart>
  <c:txPr>
    <a:bodyPr/>
    <a:lstStyle/>
    <a:p>
      <a:pPr>
        <a:defRPr lang="zh-CN" sz="1800"/>
      </a:pPr>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a:ln>
            <a:solidFill>
              <a:srgbClr val="000000">
                <a:alpha val="100000"/>
              </a:srgbClr>
            </a:solidFill>
            <a:miter lim="800000"/>
          </a:ln>
        </p:spPr>
      </p:sp>
      <p:sp>
        <p:nvSpPr>
          <p:cNvPr id="6246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5060"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幻灯片图像占位符 1"/>
          <p:cNvSpPr>
            <a:spLocks noGrp="1" noRot="1" noChangeAspect="1" noTextEdit="1"/>
          </p:cNvSpPr>
          <p:nvPr>
            <p:ph type="sldImg"/>
          </p:nvPr>
        </p:nvSpPr>
        <p:spPr>
          <a:ln>
            <a:solidFill>
              <a:srgbClr val="000000">
                <a:alpha val="100000"/>
              </a:srgbClr>
            </a:solidFill>
            <a:miter lim="800000"/>
          </a:ln>
        </p:spPr>
      </p:sp>
      <p:sp>
        <p:nvSpPr>
          <p:cNvPr id="7168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3252"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幻灯片图像占位符 1"/>
          <p:cNvSpPr>
            <a:spLocks noGrp="1" noRot="1" noChangeAspect="1" noTextEdit="1"/>
          </p:cNvSpPr>
          <p:nvPr>
            <p:ph type="sldImg"/>
          </p:nvPr>
        </p:nvSpPr>
        <p:spPr>
          <a:ln>
            <a:solidFill>
              <a:srgbClr val="000000">
                <a:alpha val="100000"/>
              </a:srgbClr>
            </a:solidFill>
            <a:miter lim="800000"/>
          </a:ln>
        </p:spPr>
      </p:sp>
      <p:sp>
        <p:nvSpPr>
          <p:cNvPr id="7270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427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a:ln>
            <a:solidFill>
              <a:srgbClr val="000000">
                <a:alpha val="100000"/>
              </a:srgbClr>
            </a:solidFill>
            <a:miter lim="800000"/>
          </a:ln>
        </p:spPr>
      </p:sp>
      <p:sp>
        <p:nvSpPr>
          <p:cNvPr id="7373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5300"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幻灯片图像占位符 1"/>
          <p:cNvSpPr>
            <a:spLocks noGrp="1" noRot="1" noChangeAspect="1" noTextEdit="1"/>
          </p:cNvSpPr>
          <p:nvPr>
            <p:ph type="sldImg"/>
          </p:nvPr>
        </p:nvSpPr>
        <p:spPr>
          <a:ln>
            <a:solidFill>
              <a:srgbClr val="000000">
                <a:alpha val="100000"/>
              </a:srgbClr>
            </a:solidFill>
            <a:miter lim="800000"/>
          </a:ln>
        </p:spPr>
      </p:sp>
      <p:sp>
        <p:nvSpPr>
          <p:cNvPr id="7475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a:ln>
            <a:solidFill>
              <a:srgbClr val="000000">
                <a:alpha val="100000"/>
              </a:srgbClr>
            </a:solidFill>
            <a:miter lim="800000"/>
          </a:ln>
        </p:spPr>
      </p:sp>
      <p:sp>
        <p:nvSpPr>
          <p:cNvPr id="7577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a:solidFill>
              <a:srgbClr val="000000">
                <a:alpha val="100000"/>
              </a:srgbClr>
            </a:solidFill>
            <a:miter lim="800000"/>
          </a:ln>
        </p:spPr>
      </p:sp>
      <p:sp>
        <p:nvSpPr>
          <p:cNvPr id="7680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幻灯片图像占位符 1"/>
          <p:cNvSpPr>
            <a:spLocks noGrp="1" noRot="1" noChangeAspect="1" noTextEdit="1"/>
          </p:cNvSpPr>
          <p:nvPr>
            <p:ph type="sldImg"/>
          </p:nvPr>
        </p:nvSpPr>
        <p:spPr>
          <a:ln>
            <a:solidFill>
              <a:srgbClr val="000000">
                <a:alpha val="100000"/>
              </a:srgbClr>
            </a:solidFill>
            <a:miter lim="800000"/>
          </a:ln>
        </p:spPr>
      </p:sp>
      <p:sp>
        <p:nvSpPr>
          <p:cNvPr id="7782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幻灯片图像占位符 1"/>
          <p:cNvSpPr>
            <a:spLocks noGrp="1" noRot="1" noChangeAspect="1" noTextEdit="1"/>
          </p:cNvSpPr>
          <p:nvPr>
            <p:ph type="sldImg"/>
          </p:nvPr>
        </p:nvSpPr>
        <p:spPr>
          <a:ln>
            <a:solidFill>
              <a:srgbClr val="000000">
                <a:alpha val="100000"/>
              </a:srgbClr>
            </a:solidFill>
            <a:miter lim="800000"/>
          </a:ln>
        </p:spPr>
      </p:sp>
      <p:sp>
        <p:nvSpPr>
          <p:cNvPr id="7885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a:ln>
            <a:solidFill>
              <a:srgbClr val="000000">
                <a:alpha val="100000"/>
              </a:srgbClr>
            </a:solidFill>
            <a:miter lim="800000"/>
          </a:ln>
        </p:spPr>
      </p:sp>
      <p:sp>
        <p:nvSpPr>
          <p:cNvPr id="7987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608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幻灯片图像占位符 1"/>
          <p:cNvSpPr>
            <a:spLocks noGrp="1" noRot="1" noChangeAspect="1" noTextEdit="1"/>
          </p:cNvSpPr>
          <p:nvPr>
            <p:ph type="sldImg"/>
          </p:nvPr>
        </p:nvSpPr>
        <p:spPr>
          <a:ln>
            <a:solidFill>
              <a:srgbClr val="000000">
                <a:alpha val="100000"/>
              </a:srgbClr>
            </a:solidFill>
            <a:miter lim="800000"/>
          </a:ln>
        </p:spPr>
      </p:sp>
      <p:sp>
        <p:nvSpPr>
          <p:cNvPr id="8397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幻灯片图像占位符 1"/>
          <p:cNvSpPr>
            <a:spLocks noGrp="1" noRot="1" noChangeAspect="1" noTextEdit="1"/>
          </p:cNvSpPr>
          <p:nvPr>
            <p:ph type="sldImg"/>
          </p:nvPr>
        </p:nvSpPr>
        <p:spPr>
          <a:ln>
            <a:solidFill>
              <a:srgbClr val="000000">
                <a:alpha val="100000"/>
              </a:srgbClr>
            </a:solidFill>
            <a:miter lim="800000"/>
          </a:ln>
        </p:spPr>
      </p:sp>
      <p:sp>
        <p:nvSpPr>
          <p:cNvPr id="8499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a:solidFill>
              <a:srgbClr val="000000">
                <a:alpha val="100000"/>
              </a:srgbClr>
            </a:solidFill>
            <a:miter lim="800000"/>
          </a:ln>
        </p:spPr>
      </p:sp>
      <p:sp>
        <p:nvSpPr>
          <p:cNvPr id="8601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幻灯片图像占位符 1"/>
          <p:cNvSpPr>
            <a:spLocks noGrp="1" noRot="1" noChangeAspect="1" noTextEdit="1"/>
          </p:cNvSpPr>
          <p:nvPr>
            <p:ph type="sldImg"/>
          </p:nvPr>
        </p:nvSpPr>
        <p:spPr>
          <a:ln>
            <a:solidFill>
              <a:srgbClr val="000000">
                <a:alpha val="100000"/>
              </a:srgbClr>
            </a:solidFill>
            <a:miter lim="800000"/>
          </a:ln>
        </p:spPr>
      </p:sp>
      <p:sp>
        <p:nvSpPr>
          <p:cNvPr id="8704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幻灯片图像占位符 1"/>
          <p:cNvSpPr>
            <a:spLocks noGrp="1" noRot="1" noChangeAspect="1" noTextEdit="1"/>
          </p:cNvSpPr>
          <p:nvPr>
            <p:ph type="sldImg"/>
          </p:nvPr>
        </p:nvSpPr>
        <p:spPr>
          <a:ln>
            <a:solidFill>
              <a:srgbClr val="000000">
                <a:alpha val="100000"/>
              </a:srgbClr>
            </a:solidFill>
            <a:miter lim="800000"/>
          </a:ln>
        </p:spPr>
      </p:sp>
      <p:sp>
        <p:nvSpPr>
          <p:cNvPr id="8806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幻灯片图像占位符 1"/>
          <p:cNvSpPr>
            <a:spLocks noGrp="1" noRot="1" noChangeAspect="1" noTextEdit="1"/>
          </p:cNvSpPr>
          <p:nvPr>
            <p:ph type="sldImg"/>
          </p:nvPr>
        </p:nvSpPr>
        <p:spPr>
          <a:ln>
            <a:solidFill>
              <a:srgbClr val="000000">
                <a:alpha val="100000"/>
              </a:srgbClr>
            </a:solidFill>
            <a:miter lim="800000"/>
          </a:ln>
        </p:spPr>
      </p:sp>
      <p:sp>
        <p:nvSpPr>
          <p:cNvPr id="8909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幻灯片图像占位符 1"/>
          <p:cNvSpPr>
            <a:spLocks noGrp="1" noRot="1" noChangeAspect="1" noTextEdit="1"/>
          </p:cNvSpPr>
          <p:nvPr>
            <p:ph type="sldImg"/>
          </p:nvPr>
        </p:nvSpPr>
        <p:spPr>
          <a:ln>
            <a:solidFill>
              <a:srgbClr val="000000">
                <a:alpha val="100000"/>
              </a:srgbClr>
            </a:solidFill>
            <a:miter lim="800000"/>
          </a:ln>
        </p:spPr>
      </p:sp>
      <p:sp>
        <p:nvSpPr>
          <p:cNvPr id="9011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734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幻灯片图像占位符 1"/>
          <p:cNvSpPr>
            <a:spLocks noGrp="1" noRot="1" noChangeAspect="1" noTextEdit="1"/>
          </p:cNvSpPr>
          <p:nvPr>
            <p:ph type="sldImg"/>
          </p:nvPr>
        </p:nvSpPr>
        <p:spPr>
          <a:ln>
            <a:solidFill>
              <a:srgbClr val="000000">
                <a:alpha val="100000"/>
              </a:srgbClr>
            </a:solidFill>
            <a:miter lim="800000"/>
          </a:ln>
        </p:spPr>
      </p:sp>
      <p:sp>
        <p:nvSpPr>
          <p:cNvPr id="9113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1"/>
          <p:cNvSpPr>
            <a:spLocks noGrp="1" noRot="1" noChangeAspect="1" noTextEdit="1"/>
          </p:cNvSpPr>
          <p:nvPr>
            <p:ph type="sldImg"/>
          </p:nvPr>
        </p:nvSpPr>
        <p:spPr>
          <a:ln>
            <a:solidFill>
              <a:srgbClr val="000000">
                <a:alpha val="100000"/>
              </a:srgbClr>
            </a:solidFill>
            <a:miter lim="800000"/>
          </a:ln>
        </p:spPr>
      </p:sp>
      <p:sp>
        <p:nvSpPr>
          <p:cNvPr id="6451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710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幻灯片图像占位符 1"/>
          <p:cNvSpPr>
            <a:spLocks noGrp="1" noRot="1" noChangeAspect="1" noTextEdit="1"/>
          </p:cNvSpPr>
          <p:nvPr>
            <p:ph type="sldImg"/>
          </p:nvPr>
        </p:nvSpPr>
        <p:spPr>
          <a:ln>
            <a:solidFill>
              <a:srgbClr val="000000">
                <a:alpha val="100000"/>
              </a:srgbClr>
            </a:solidFill>
            <a:miter lim="800000"/>
          </a:ln>
        </p:spPr>
      </p:sp>
      <p:sp>
        <p:nvSpPr>
          <p:cNvPr id="9216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幻灯片图像占位符 1"/>
          <p:cNvSpPr>
            <a:spLocks noGrp="1" noRot="1" noChangeAspect="1" noTextEdit="1"/>
          </p:cNvSpPr>
          <p:nvPr>
            <p:ph type="sldImg"/>
          </p:nvPr>
        </p:nvSpPr>
        <p:spPr>
          <a:ln>
            <a:solidFill>
              <a:srgbClr val="000000">
                <a:alpha val="100000"/>
              </a:srgbClr>
            </a:solidFill>
            <a:miter lim="800000"/>
          </a:ln>
        </p:spPr>
      </p:sp>
      <p:sp>
        <p:nvSpPr>
          <p:cNvPr id="9318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a:ln>
            <a:solidFill>
              <a:srgbClr val="000000">
                <a:alpha val="100000"/>
              </a:srgbClr>
            </a:solidFill>
            <a:miter lim="800000"/>
          </a:ln>
        </p:spPr>
      </p:sp>
      <p:sp>
        <p:nvSpPr>
          <p:cNvPr id="9421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幻灯片图像占位符 1"/>
          <p:cNvSpPr>
            <a:spLocks noGrp="1" noRot="1" noChangeAspect="1" noTextEdit="1"/>
          </p:cNvSpPr>
          <p:nvPr>
            <p:ph type="sldImg"/>
          </p:nvPr>
        </p:nvSpPr>
        <p:spPr>
          <a:ln>
            <a:solidFill>
              <a:srgbClr val="000000">
                <a:alpha val="100000"/>
              </a:srgbClr>
            </a:solidFill>
            <a:miter lim="800000"/>
          </a:ln>
        </p:spPr>
      </p:sp>
      <p:sp>
        <p:nvSpPr>
          <p:cNvPr id="9523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a:ln>
            <a:solidFill>
              <a:srgbClr val="000000">
                <a:alpha val="100000"/>
              </a:srgbClr>
            </a:solidFill>
            <a:miter lim="800000"/>
          </a:ln>
        </p:spPr>
      </p:sp>
      <p:sp>
        <p:nvSpPr>
          <p:cNvPr id="9830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a:ln>
            <a:solidFill>
              <a:srgbClr val="000000">
                <a:alpha val="100000"/>
              </a:srgbClr>
            </a:solidFill>
            <a:miter lim="800000"/>
          </a:ln>
        </p:spPr>
      </p:sp>
      <p:sp>
        <p:nvSpPr>
          <p:cNvPr id="9933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幻灯片图像占位符 1"/>
          <p:cNvSpPr>
            <a:spLocks noGrp="1" noRot="1" noChangeAspect="1" noTextEdit="1"/>
          </p:cNvSpPr>
          <p:nvPr>
            <p:ph type="sldImg"/>
          </p:nvPr>
        </p:nvSpPr>
        <p:spPr>
          <a:ln>
            <a:solidFill>
              <a:srgbClr val="000000">
                <a:alpha val="100000"/>
              </a:srgbClr>
            </a:solidFill>
            <a:miter lim="800000"/>
          </a:ln>
        </p:spPr>
      </p:sp>
      <p:sp>
        <p:nvSpPr>
          <p:cNvPr id="10137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8132"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10240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198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幻灯片图像占位符 1"/>
          <p:cNvSpPr>
            <a:spLocks noGrp="1" noRot="1" noChangeAspect="1" noTextEdit="1"/>
          </p:cNvSpPr>
          <p:nvPr>
            <p:ph type="sldImg"/>
          </p:nvPr>
        </p:nvSpPr>
        <p:spPr>
          <a:ln>
            <a:solidFill>
              <a:srgbClr val="000000">
                <a:alpha val="100000"/>
              </a:srgbClr>
            </a:solidFill>
            <a:miter lim="800000"/>
          </a:ln>
        </p:spPr>
      </p:sp>
      <p:sp>
        <p:nvSpPr>
          <p:cNvPr id="103427" name="备注占位符 2"/>
          <p:cNvSpPr>
            <a:spLocks noGrp="1"/>
          </p:cNvSpPr>
          <p:nvPr>
            <p:ph type="body" idx="1"/>
          </p:nvPr>
        </p:nvSpPr>
        <p:spPr>
          <a:noFill/>
          <a:ln>
            <a:noFill/>
          </a:ln>
        </p:spPr>
        <p:txBody>
          <a:bodyPr wrap="square" lIns="91440" tIns="45720" rIns="91440" bIns="45720" anchor="t"/>
          <a:p>
            <a:pPr lvl="0" eaLnBrk="1" hangingPunct="1">
              <a:spcBef>
                <a:spcPct val="0"/>
              </a:spcBef>
            </a:pPr>
            <a:r>
              <a:rPr lang="en-US" altLang="zh-CN" dirty="0">
                <a:ea typeface="宋体" panose="02010600030101010101" pitchFamily="2" charset="-122"/>
              </a:rPr>
              <a:t>1</a:t>
            </a:r>
            <a:r>
              <a:rPr lang="zh-CN" altLang="en-US" dirty="0">
                <a:ea typeface="宋体" panose="02010600030101010101" pitchFamily="2" charset="-122"/>
              </a:rPr>
              <a:t>、给你一个图像（人脸、字符，不同人的笔迹）如何用神经网络来识别</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2</a:t>
            </a:r>
            <a:r>
              <a:rPr lang="zh-CN" altLang="en-US" dirty="0">
                <a:ea typeface="宋体" panose="02010600030101010101" pitchFamily="2" charset="-122"/>
              </a:rPr>
              <a:t>、给你一个声音（感冒、低音，高音），如何来识别</a:t>
            </a:r>
            <a:endParaRPr lang="en-US" altLang="zh-CN" dirty="0">
              <a:ea typeface="宋体" panose="02010600030101010101" pitchFamily="2" charset="-122"/>
            </a:endParaRPr>
          </a:p>
          <a:p>
            <a:pPr lvl="0" eaLnBrk="1" hangingPunct="1">
              <a:spcBef>
                <a:spcPct val="0"/>
              </a:spcBef>
            </a:pPr>
            <a:r>
              <a:rPr lang="en-US" altLang="zh-CN" dirty="0">
                <a:ea typeface="宋体" panose="02010600030101010101" pitchFamily="2" charset="-122"/>
              </a:rPr>
              <a:t>3</a:t>
            </a:r>
            <a:r>
              <a:rPr lang="zh-CN" altLang="en-US" dirty="0">
                <a:ea typeface="宋体" panose="02010600030101010101" pitchFamily="2" charset="-122"/>
              </a:rPr>
              <a:t>、在一个复杂环境中如何进行追踪</a:t>
            </a:r>
            <a:endParaRPr lang="en-US" altLang="zh-CN" dirty="0">
              <a:ea typeface="宋体" panose="02010600030101010101" pitchFamily="2" charset="-122"/>
            </a:endParaRPr>
          </a:p>
        </p:txBody>
      </p:sp>
      <p:sp>
        <p:nvSpPr>
          <p:cNvPr id="43012"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幻灯片图像占位符 1"/>
          <p:cNvSpPr>
            <a:spLocks noGrp="1" noRot="1" noChangeAspect="1" noTextEdit="1"/>
          </p:cNvSpPr>
          <p:nvPr>
            <p:ph type="sldImg"/>
          </p:nvPr>
        </p:nvSpPr>
        <p:spPr>
          <a:ln>
            <a:solidFill>
              <a:srgbClr val="000000">
                <a:alpha val="100000"/>
              </a:srgbClr>
            </a:solidFill>
            <a:miter lim="800000"/>
          </a:ln>
        </p:spPr>
      </p:sp>
      <p:sp>
        <p:nvSpPr>
          <p:cNvPr id="10445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403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幻灯片图像占位符 1"/>
          <p:cNvSpPr>
            <a:spLocks noGrp="1" noRot="1" noChangeAspect="1" noTextEdit="1"/>
          </p:cNvSpPr>
          <p:nvPr>
            <p:ph type="sldImg"/>
          </p:nvPr>
        </p:nvSpPr>
        <p:spPr>
          <a:ln>
            <a:solidFill>
              <a:srgbClr val="000000">
                <a:alpha val="100000"/>
              </a:srgbClr>
            </a:solidFill>
            <a:miter lim="800000"/>
          </a:ln>
        </p:spPr>
      </p:sp>
      <p:sp>
        <p:nvSpPr>
          <p:cNvPr id="10547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403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幻灯片图像占位符 1"/>
          <p:cNvSpPr>
            <a:spLocks noGrp="1" noRot="1" noChangeAspect="1" noTextEdit="1"/>
          </p:cNvSpPr>
          <p:nvPr>
            <p:ph type="sldImg"/>
          </p:nvPr>
        </p:nvSpPr>
        <p:spPr>
          <a:ln>
            <a:solidFill>
              <a:srgbClr val="000000">
                <a:alpha val="100000"/>
              </a:srgbClr>
            </a:solidFill>
            <a:miter lim="800000"/>
          </a:ln>
        </p:spPr>
      </p:sp>
      <p:sp>
        <p:nvSpPr>
          <p:cNvPr id="10649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403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幻灯片图像占位符 1"/>
          <p:cNvSpPr>
            <a:spLocks noGrp="1" noRot="1" noChangeAspect="1" noTextEdit="1"/>
          </p:cNvSpPr>
          <p:nvPr>
            <p:ph type="sldImg"/>
          </p:nvPr>
        </p:nvSpPr>
        <p:spPr>
          <a:ln>
            <a:solidFill>
              <a:srgbClr val="000000">
                <a:alpha val="100000"/>
              </a:srgbClr>
            </a:solidFill>
            <a:miter lim="800000"/>
          </a:ln>
        </p:spPr>
      </p:sp>
      <p:sp>
        <p:nvSpPr>
          <p:cNvPr id="10752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403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a:ln>
            <a:solidFill>
              <a:srgbClr val="000000">
                <a:alpha val="100000"/>
              </a:srgbClr>
            </a:solidFill>
            <a:miter lim="800000"/>
          </a:ln>
        </p:spPr>
      </p:sp>
      <p:sp>
        <p:nvSpPr>
          <p:cNvPr id="10854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403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幻灯片图像占位符 1"/>
          <p:cNvSpPr>
            <a:spLocks noGrp="1" noRot="1" noChangeAspect="1" noTextEdit="1"/>
          </p:cNvSpPr>
          <p:nvPr>
            <p:ph type="sldImg"/>
          </p:nvPr>
        </p:nvSpPr>
        <p:spPr>
          <a:ln>
            <a:solidFill>
              <a:srgbClr val="000000">
                <a:alpha val="100000"/>
              </a:srgbClr>
            </a:solidFill>
            <a:miter lim="800000"/>
          </a:ln>
        </p:spPr>
      </p:sp>
      <p:sp>
        <p:nvSpPr>
          <p:cNvPr id="10957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幻灯片图像占位符 1"/>
          <p:cNvSpPr>
            <a:spLocks noGrp="1" noRot="1" noChangeAspect="1" noTextEdit="1"/>
          </p:cNvSpPr>
          <p:nvPr>
            <p:ph type="sldImg"/>
          </p:nvPr>
        </p:nvSpPr>
        <p:spPr>
          <a:ln>
            <a:solidFill>
              <a:srgbClr val="000000">
                <a:alpha val="100000"/>
              </a:srgbClr>
            </a:solidFill>
            <a:miter lim="800000"/>
          </a:ln>
        </p:spPr>
      </p:sp>
      <p:sp>
        <p:nvSpPr>
          <p:cNvPr id="11059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幻灯片图像占位符 1"/>
          <p:cNvSpPr>
            <a:spLocks noGrp="1" noRot="1" noChangeAspect="1" noTextEdit="1"/>
          </p:cNvSpPr>
          <p:nvPr>
            <p:ph type="sldImg"/>
          </p:nvPr>
        </p:nvSpPr>
        <p:spPr>
          <a:ln>
            <a:solidFill>
              <a:srgbClr val="000000">
                <a:alpha val="100000"/>
              </a:srgbClr>
            </a:solidFill>
            <a:miter lim="800000"/>
          </a:ln>
        </p:spPr>
      </p:sp>
      <p:sp>
        <p:nvSpPr>
          <p:cNvPr id="11161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幻灯片图像占位符 1"/>
          <p:cNvSpPr>
            <a:spLocks noGrp="1" noRot="1" noChangeAspect="1" noTextEdit="1"/>
          </p:cNvSpPr>
          <p:nvPr>
            <p:ph type="sldImg"/>
          </p:nvPr>
        </p:nvSpPr>
        <p:spPr>
          <a:ln>
            <a:solidFill>
              <a:srgbClr val="000000">
                <a:alpha val="100000"/>
              </a:srgbClr>
            </a:solidFill>
            <a:miter lim="800000"/>
          </a:ln>
        </p:spPr>
      </p:sp>
      <p:sp>
        <p:nvSpPr>
          <p:cNvPr id="6656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915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幻灯片图像占位符 1"/>
          <p:cNvSpPr>
            <a:spLocks noGrp="1" noRot="1" noChangeAspect="1" noTextEdit="1"/>
          </p:cNvSpPr>
          <p:nvPr>
            <p:ph type="sldImg"/>
          </p:nvPr>
        </p:nvSpPr>
        <p:spPr>
          <a:ln>
            <a:solidFill>
              <a:srgbClr val="000000">
                <a:alpha val="100000"/>
              </a:srgbClr>
            </a:solidFill>
            <a:miter lim="800000"/>
          </a:ln>
        </p:spPr>
      </p:sp>
      <p:sp>
        <p:nvSpPr>
          <p:cNvPr id="112643"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632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幻灯片图像占位符 1"/>
          <p:cNvSpPr>
            <a:spLocks noGrp="1" noRot="1" noChangeAspect="1" noTextEdit="1"/>
          </p:cNvSpPr>
          <p:nvPr>
            <p:ph type="sldImg"/>
          </p:nvPr>
        </p:nvSpPr>
        <p:spPr>
          <a:ln>
            <a:solidFill>
              <a:srgbClr val="000000">
                <a:alpha val="100000"/>
              </a:srgbClr>
            </a:solidFill>
            <a:miter lim="800000"/>
          </a:ln>
        </p:spPr>
      </p:sp>
      <p:sp>
        <p:nvSpPr>
          <p:cNvPr id="67587"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49156"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幻灯片图像占位符 1"/>
          <p:cNvSpPr>
            <a:spLocks noGrp="1" noRot="1" noChangeAspect="1" noTextEdit="1"/>
          </p:cNvSpPr>
          <p:nvPr>
            <p:ph type="sldImg"/>
          </p:nvPr>
        </p:nvSpPr>
        <p:spPr>
          <a:ln>
            <a:solidFill>
              <a:srgbClr val="000000">
                <a:alpha val="100000"/>
              </a:srgbClr>
            </a:solidFill>
            <a:miter lim="800000"/>
          </a:ln>
        </p:spPr>
      </p:sp>
      <p:sp>
        <p:nvSpPr>
          <p:cNvPr id="68611"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0180"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幻灯片图像占位符 1"/>
          <p:cNvSpPr>
            <a:spLocks noGrp="1" noRot="1" noChangeAspect="1" noTextEdit="1"/>
          </p:cNvSpPr>
          <p:nvPr>
            <p:ph type="sldImg"/>
          </p:nvPr>
        </p:nvSpPr>
        <p:spPr>
          <a:ln>
            <a:solidFill>
              <a:srgbClr val="000000">
                <a:alpha val="100000"/>
              </a:srgbClr>
            </a:solidFill>
            <a:miter lim="800000"/>
          </a:ln>
        </p:spPr>
      </p:sp>
      <p:sp>
        <p:nvSpPr>
          <p:cNvPr id="69635"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1204"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幻灯片图像占位符 1"/>
          <p:cNvSpPr>
            <a:spLocks noGrp="1" noRot="1" noChangeAspect="1" noTextEdit="1"/>
          </p:cNvSpPr>
          <p:nvPr>
            <p:ph type="sldImg"/>
          </p:nvPr>
        </p:nvSpPr>
        <p:spPr>
          <a:ln>
            <a:solidFill>
              <a:srgbClr val="000000">
                <a:alpha val="100000"/>
              </a:srgbClr>
            </a:solidFill>
            <a:miter lim="800000"/>
          </a:ln>
        </p:spPr>
      </p:sp>
      <p:sp>
        <p:nvSpPr>
          <p:cNvPr id="70659" name="备注占位符 2"/>
          <p:cNvSpPr>
            <a:spLocks noGrp="1"/>
          </p:cNvSpPr>
          <p:nvPr>
            <p:ph type="body" idx="1"/>
          </p:nvPr>
        </p:nvSpPr>
        <p:spPr>
          <a:noFill/>
          <a:ln>
            <a:noFill/>
          </a:ln>
        </p:spPr>
        <p:txBody>
          <a:bodyPr wrap="square" lIns="91440" tIns="45720" rIns="91440" bIns="45720" anchor="t"/>
          <a:p>
            <a:pPr lvl="0" eaLnBrk="1" hangingPunct="1">
              <a:spcBef>
                <a:spcPct val="0"/>
              </a:spcBef>
            </a:pPr>
            <a:endParaRPr lang="en-US" altLang="zh-CN" dirty="0">
              <a:ea typeface="宋体" panose="02010600030101010101" pitchFamily="2" charset="-122"/>
            </a:endParaRPr>
          </a:p>
        </p:txBody>
      </p:sp>
      <p:sp>
        <p:nvSpPr>
          <p:cNvPr id="52228" name="灯片编号占位符 3"/>
          <p:cNvSpPr txBox="1">
            <a:spLocks noGrp="1"/>
          </p:cNvSpPr>
          <p:nvPr>
            <p:ph type="sldNum" sz="quarter"/>
          </p:nvPr>
        </p:nvSpPr>
        <p:spPr bwMode="auto">
          <a:noFill/>
          <a:ln>
            <a:noFill/>
            <a:miter lim="800000"/>
          </a:ln>
        </p:spPr>
        <p:txBody>
          <a:bodyPr wrap="square" lIns="91440" tIns="45720" rIns="91440" bIns="45720" numCol="1" rtlCol="0" anchor="b" anchorCtr="0" compatLnSpc="1"/>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034D0-9646-4762-8387-B30860B2BF8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4669E-43AE-4085-A52B-C6B9E4DFE7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notesSlide" Target="../notesSlides/notesSlide12.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82.png"/><Relationship Id="rId6" Type="http://schemas.openxmlformats.org/officeDocument/2006/relationships/image" Target="../media/image81.wmf"/><Relationship Id="rId5" Type="http://schemas.openxmlformats.org/officeDocument/2006/relationships/oleObject" Target="../embeddings/oleObject3.bin"/><Relationship Id="rId4" Type="http://schemas.openxmlformats.org/officeDocument/2006/relationships/image" Target="../media/image80.wmf"/><Relationship Id="rId3" Type="http://schemas.openxmlformats.org/officeDocument/2006/relationships/oleObject" Target="../embeddings/oleObject2.bin"/><Relationship Id="rId2" Type="http://schemas.openxmlformats.org/officeDocument/2006/relationships/image" Target="../media/image79.wmf"/><Relationship Id="rId10" Type="http://schemas.openxmlformats.org/officeDocument/2006/relationships/notesSlide" Target="../notesSlides/notesSlide36.xml"/><Relationship Id="rId1" Type="http://schemas.openxmlformats.org/officeDocument/2006/relationships/oleObject" Target="../embeddings/oleObject1.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1197756"/>
          </a:xfrm>
        </p:spPr>
        <p:txBody>
          <a:bodyPr/>
          <a:lstStyle/>
          <a:p>
            <a:r>
              <a:rPr lang="zh-CN" altLang="en-US" dirty="0"/>
              <a:t>第九章云</a:t>
            </a:r>
            <a:r>
              <a:rPr lang="zh-CN" altLang="en-US" dirty="0" smtClean="0"/>
              <a:t>安全</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48640"/>
            <a:ext cx="10515600" cy="5628323"/>
          </a:xfrm>
        </p:spPr>
        <p:txBody>
          <a:bodyPr/>
          <a:lstStyle/>
          <a:p>
            <a:r>
              <a:rPr lang="zh-CN" altLang="en-US" b="1" dirty="0">
                <a:solidFill>
                  <a:schemeClr val="tx1"/>
                </a:solidFill>
                <a:latin typeface="宋体" panose="02010600030101010101" pitchFamily="2" charset="-122"/>
              </a:rPr>
              <a:t>挑战</a:t>
            </a:r>
            <a:r>
              <a:rPr lang="en-US" altLang="zh-CN" b="1" dirty="0">
                <a:solidFill>
                  <a:schemeClr val="tx1"/>
                </a:solidFill>
                <a:latin typeface="宋体" panose="02010600030101010101" pitchFamily="2" charset="-122"/>
              </a:rPr>
              <a:t>3</a:t>
            </a:r>
            <a:r>
              <a:rPr lang="zh-CN" altLang="en-US" b="1" dirty="0">
                <a:solidFill>
                  <a:schemeClr val="tx1"/>
                </a:solidFill>
                <a:latin typeface="宋体" panose="02010600030101010101" pitchFamily="2" charset="-122"/>
              </a:rPr>
              <a:t>：  建立可控的云计算安全监管体系</a:t>
            </a:r>
            <a:endParaRPr lang="zh-CN" altLang="en-US" b="1" dirty="0">
              <a:solidFill>
                <a:schemeClr val="tx1"/>
              </a:solidFill>
              <a:latin typeface="宋体" panose="02010600030101010101" pitchFamily="2" charset="-122"/>
            </a:endParaRPr>
          </a:p>
          <a:p>
            <a:endParaRPr lang="zh-CN" altLang="en-US" b="1" dirty="0">
              <a:solidFill>
                <a:schemeClr val="tx1"/>
              </a:solidFill>
              <a:latin typeface="宋体" panose="02010600030101010101" pitchFamily="2" charset="-122"/>
            </a:endParaRPr>
          </a:p>
          <a:p>
            <a:pPr lvl="1"/>
            <a:r>
              <a:rPr lang="zh-CN" altLang="en-US" b="1" dirty="0">
                <a:solidFill>
                  <a:schemeClr val="tx1"/>
                </a:solidFill>
                <a:latin typeface="宋体" panose="02010600030101010101" pitchFamily="2" charset="-122"/>
              </a:rPr>
              <a:t>实现基于云计算的安全攻击的快速识别、预警与防护</a:t>
            </a:r>
            <a:endParaRPr lang="zh-CN" altLang="en-US" b="1" dirty="0">
              <a:solidFill>
                <a:schemeClr val="tx1"/>
              </a:solidFill>
              <a:latin typeface="宋体" panose="02010600030101010101" pitchFamily="2" charset="-122"/>
            </a:endParaRPr>
          </a:p>
          <a:p>
            <a:pPr lvl="1"/>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在云计算环境下，如果黑客攻入了云客户的主机，使其成为向云服务提供商发动</a:t>
            </a:r>
            <a:r>
              <a:rPr lang="en-US" altLang="zh-CN" b="1" dirty="0" err="1">
                <a:solidFill>
                  <a:schemeClr val="tx1"/>
                </a:solidFill>
                <a:latin typeface="宋体" panose="02010600030101010101" pitchFamily="2" charset="-122"/>
              </a:rPr>
              <a:t>DDoS</a:t>
            </a:r>
            <a:r>
              <a:rPr lang="en-US" altLang="zh-CN" b="1" dirty="0">
                <a:solidFill>
                  <a:schemeClr val="tx1"/>
                </a:solidFill>
                <a:latin typeface="宋体" panose="02010600030101010101" pitchFamily="2" charset="-122"/>
              </a:rPr>
              <a:t> </a:t>
            </a:r>
            <a:r>
              <a:rPr lang="zh-CN" altLang="en-US" b="1" dirty="0">
                <a:solidFill>
                  <a:schemeClr val="tx1"/>
                </a:solidFill>
                <a:latin typeface="宋体" panose="02010600030101010101" pitchFamily="2" charset="-122"/>
              </a:rPr>
              <a:t>攻击的一颗棋子，那么按照云计算对计算资源根据实际使用付费的方式，这一受控客户将在并不知情的情况下，为黑客发起的资源连线偿付巨额费用。</a:t>
            </a:r>
            <a:endParaRPr lang="zh-CN" altLang="en-US" b="1" dirty="0">
              <a:solidFill>
                <a:schemeClr val="tx1"/>
              </a:solidFill>
              <a:latin typeface="宋体" panose="02010600030101010101" pitchFamily="2" charset="-122"/>
            </a:endParaRPr>
          </a:p>
          <a:p>
            <a:pPr lvl="2"/>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与以往</a:t>
            </a:r>
            <a:r>
              <a:rPr lang="en-US" altLang="zh-CN" b="1" dirty="0" err="1">
                <a:solidFill>
                  <a:schemeClr val="tx1"/>
                </a:solidFill>
                <a:latin typeface="宋体" panose="02010600030101010101" pitchFamily="2" charset="-122"/>
              </a:rPr>
              <a:t>DDoS</a:t>
            </a:r>
            <a:r>
              <a:rPr lang="en-US" altLang="zh-CN" b="1" dirty="0">
                <a:solidFill>
                  <a:schemeClr val="tx1"/>
                </a:solidFill>
                <a:latin typeface="宋体" panose="02010600030101010101" pitchFamily="2" charset="-122"/>
              </a:rPr>
              <a:t> </a:t>
            </a:r>
            <a:r>
              <a:rPr lang="zh-CN" altLang="en-US" b="1" dirty="0">
                <a:solidFill>
                  <a:schemeClr val="tx1"/>
                </a:solidFill>
                <a:latin typeface="宋体" panose="02010600030101010101" pitchFamily="2" charset="-122"/>
              </a:rPr>
              <a:t>攻击相比，基于云的攻击更容易组织，破坏性更大。</a:t>
            </a:r>
            <a:endParaRPr lang="zh-CN" altLang="en-US" b="1" dirty="0">
              <a:solidFill>
                <a:schemeClr val="tx1"/>
              </a:solidFill>
              <a:latin typeface="宋体" panose="02010600030101010101" pitchFamily="2" charset="-122"/>
            </a:endParaRPr>
          </a:p>
          <a:p>
            <a:endParaRPr lang="zh-CN" altLang="en-US" b="1" dirty="0">
              <a:solidFill>
                <a:schemeClr val="tx1"/>
              </a:solidFill>
              <a:latin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61182"/>
            <a:ext cx="10515600" cy="5515781"/>
          </a:xfrm>
        </p:spPr>
        <p:txBody>
          <a:bodyPr/>
          <a:lstStyle/>
          <a:p>
            <a:pPr lvl="1"/>
            <a:r>
              <a:rPr lang="zh-CN" altLang="zh-CN" b="1" dirty="0">
                <a:solidFill>
                  <a:schemeClr val="tx1"/>
                </a:solidFill>
                <a:latin typeface="宋体" panose="02010600030101010101" pitchFamily="2" charset="-122"/>
              </a:rPr>
              <a:t>实现云计算内容</a:t>
            </a:r>
            <a:r>
              <a:rPr lang="zh-CN" altLang="en-US" b="1" dirty="0">
                <a:solidFill>
                  <a:schemeClr val="tx1"/>
                </a:solidFill>
                <a:latin typeface="宋体" panose="02010600030101010101" pitchFamily="2" charset="-122"/>
              </a:rPr>
              <a:t>的</a:t>
            </a:r>
            <a:r>
              <a:rPr lang="zh-CN" altLang="zh-CN" b="1" dirty="0">
                <a:solidFill>
                  <a:schemeClr val="tx1"/>
                </a:solidFill>
                <a:latin typeface="宋体" panose="02010600030101010101" pitchFamily="2" charset="-122"/>
              </a:rPr>
              <a:t>监控</a:t>
            </a:r>
            <a:endParaRPr lang="zh-CN" altLang="zh-CN" b="1" dirty="0">
              <a:solidFill>
                <a:schemeClr val="tx1"/>
              </a:solidFill>
              <a:latin typeface="宋体" panose="02010600030101010101" pitchFamily="2" charset="-122"/>
            </a:endParaRPr>
          </a:p>
          <a:p>
            <a:pPr lvl="1"/>
            <a:endParaRPr lang="zh-CN" altLang="zh-CN" b="1" dirty="0">
              <a:solidFill>
                <a:schemeClr val="tx1"/>
              </a:solidFill>
              <a:latin typeface="宋体" panose="02010600030101010101" pitchFamily="2" charset="-122"/>
            </a:endParaRPr>
          </a:p>
          <a:p>
            <a:pPr lvl="2"/>
            <a:r>
              <a:rPr lang="zh-CN" altLang="zh-CN" b="1" dirty="0">
                <a:solidFill>
                  <a:schemeClr val="tx1"/>
                </a:solidFill>
                <a:latin typeface="宋体" panose="02010600030101010101" pitchFamily="2" charset="-122"/>
              </a:rPr>
              <a:t>云计算所具有的动态性特征使得建立或关闭一个网</a:t>
            </a:r>
            <a:r>
              <a:rPr lang="zh-CN" altLang="en-US" b="1" dirty="0">
                <a:solidFill>
                  <a:schemeClr val="tx1"/>
                </a:solidFill>
                <a:latin typeface="宋体" panose="02010600030101010101" pitchFamily="2" charset="-122"/>
              </a:rPr>
              <a:t>络</a:t>
            </a:r>
            <a:r>
              <a:rPr lang="zh-CN" altLang="zh-CN" b="1" dirty="0">
                <a:solidFill>
                  <a:schemeClr val="tx1"/>
                </a:solidFill>
                <a:latin typeface="宋体" panose="02010600030101010101" pitchFamily="2" charset="-122"/>
              </a:rPr>
              <a:t>服务较之以往更加容易，成本代价更低</a:t>
            </a:r>
            <a:r>
              <a:rPr lang="zh-CN" altLang="en-US" b="1" dirty="0">
                <a:solidFill>
                  <a:schemeClr val="tx1"/>
                </a:solidFill>
                <a:latin typeface="宋体" panose="02010600030101010101" pitchFamily="2" charset="-122"/>
              </a:rPr>
              <a:t>。</a:t>
            </a:r>
            <a:r>
              <a:rPr lang="zh-CN" altLang="zh-CN" b="1" dirty="0">
                <a:solidFill>
                  <a:schemeClr val="tx1"/>
                </a:solidFill>
                <a:latin typeface="宋体" panose="02010600030101010101" pitchFamily="2" charset="-122"/>
              </a:rPr>
              <a:t>因此，很容易以打游击的模式在网络上迁移，使得追踪管理难度加大，对内容监管更加困难</a:t>
            </a:r>
            <a:r>
              <a:rPr lang="zh-CN" altLang="en-US" b="1" dirty="0">
                <a:solidFill>
                  <a:schemeClr val="tx1"/>
                </a:solidFill>
                <a:latin typeface="宋体" panose="02010600030101010101" pitchFamily="2" charset="-122"/>
              </a:rPr>
              <a:t>。</a:t>
            </a:r>
            <a:endParaRPr lang="zh-CN" altLang="en-US" b="1" dirty="0">
              <a:solidFill>
                <a:schemeClr val="tx1"/>
              </a:solidFill>
              <a:latin typeface="宋体" panose="02010600030101010101" pitchFamily="2" charset="-122"/>
            </a:endParaRPr>
          </a:p>
          <a:p>
            <a:pPr lvl="2"/>
            <a:endParaRPr lang="zh-CN" altLang="en-US" b="1" dirty="0">
              <a:solidFill>
                <a:schemeClr val="tx1"/>
              </a:solidFill>
              <a:latin typeface="宋体" panose="02010600030101010101" pitchFamily="2" charset="-122"/>
            </a:endParaRPr>
          </a:p>
          <a:p>
            <a:pPr lvl="2"/>
            <a:r>
              <a:rPr lang="zh-CN" altLang="zh-CN" b="1" dirty="0">
                <a:solidFill>
                  <a:schemeClr val="tx1"/>
                </a:solidFill>
                <a:latin typeface="宋体" panose="02010600030101010101" pitchFamily="2" charset="-122"/>
              </a:rPr>
              <a:t>如果允许其检查，必然涉及到其他用户的隐私问题</a:t>
            </a:r>
            <a:r>
              <a:rPr lang="zh-CN" altLang="en-US" b="1" dirty="0">
                <a:solidFill>
                  <a:schemeClr val="tx1"/>
                </a:solidFill>
                <a:latin typeface="宋体" panose="02010600030101010101" pitchFamily="2" charset="-122"/>
              </a:rPr>
              <a:t>。</a:t>
            </a:r>
            <a:endParaRPr lang="zh-CN" altLang="en-US" b="1" dirty="0">
              <a:solidFill>
                <a:schemeClr val="tx1"/>
              </a:solidFill>
              <a:latin typeface="宋体" panose="02010600030101010101" pitchFamily="2" charset="-122"/>
            </a:endParaRPr>
          </a:p>
          <a:p>
            <a:pPr lvl="2"/>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另外，</a:t>
            </a:r>
            <a:r>
              <a:rPr lang="zh-CN" altLang="zh-CN" b="1" dirty="0">
                <a:solidFill>
                  <a:schemeClr val="tx1"/>
                </a:solidFill>
                <a:latin typeface="宋体" panose="02010600030101010101" pitchFamily="2" charset="-122"/>
              </a:rPr>
              <a:t>云服务提供商往往具有国际性的特点，数据存储平台也常跨越国界，将网络数据存储到云上可能会超出本地政府的监管范围，或者同属多地区或多国的管辖范围，而这些不同地域的监管法律和规则之间很有可能存在着严重的冲突，当出现安全问题时，难以给出公允的裁决</a:t>
            </a:r>
            <a:r>
              <a:rPr lang="zh-CN" altLang="en-US" b="1" dirty="0">
                <a:solidFill>
                  <a:schemeClr val="tx1"/>
                </a:solidFill>
                <a:latin typeface="宋体" panose="02010600030101010101" pitchFamily="2" charset="-122"/>
              </a:rPr>
              <a:t>。</a:t>
            </a:r>
            <a:endParaRPr lang="zh-CN" altLang="en-US" b="1" dirty="0">
              <a:solidFill>
                <a:schemeClr val="tx1"/>
              </a:solidFill>
              <a:latin typeface="宋体" panose="02010600030101010101" pitchFamily="2" charset="-122"/>
            </a:endParaRPr>
          </a:p>
          <a:p>
            <a:endParaRPr lang="zh-CN" altLang="en-US" b="1" dirty="0">
              <a:solidFill>
                <a:schemeClr val="tx1"/>
              </a:solidFill>
              <a:latin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国内外云安全技术现状</a:t>
            </a:r>
            <a:endParaRPr lang="zh-CN" altLang="en-US" dirty="0"/>
          </a:p>
        </p:txBody>
      </p:sp>
      <p:sp>
        <p:nvSpPr>
          <p:cNvPr id="3" name="内容占位符 2"/>
          <p:cNvSpPr>
            <a:spLocks noGrp="1"/>
          </p:cNvSpPr>
          <p:nvPr>
            <p:ph idx="1"/>
          </p:nvPr>
        </p:nvSpPr>
        <p:spPr>
          <a:blipFill>
            <a:blip r:embed="rId1"/>
            <a:tile tx="0" ty="0" sx="100000" sy="100000" flip="none" algn="tl"/>
          </a:blipFill>
        </p:spPr>
        <p:txBody>
          <a:bodyPr/>
          <a:lstStyle/>
          <a:p>
            <a:r>
              <a:rPr lang="en-US" altLang="zh-CN" sz="2400" b="1" dirty="0" smtClean="0">
                <a:solidFill>
                  <a:schemeClr val="tx1"/>
                </a:solidFill>
                <a:ea typeface="黑体" panose="02010609060101010101" pitchFamily="49" charset="-122"/>
              </a:rPr>
              <a:t>Sun </a:t>
            </a:r>
            <a:r>
              <a:rPr lang="zh-CN" altLang="en-US" sz="2400" b="1" dirty="0" smtClean="0">
                <a:solidFill>
                  <a:schemeClr val="tx1"/>
                </a:solidFill>
                <a:ea typeface="黑体" panose="02010609060101010101" pitchFamily="49" charset="-122"/>
              </a:rPr>
              <a:t>公司发布开源的云计算安全工具，可为</a:t>
            </a:r>
            <a:r>
              <a:rPr lang="en-US" altLang="zh-CN" sz="2400" b="1" dirty="0" smtClean="0">
                <a:solidFill>
                  <a:schemeClr val="tx1"/>
                </a:solidFill>
                <a:ea typeface="黑体" panose="02010609060101010101" pitchFamily="49" charset="-122"/>
              </a:rPr>
              <a:t>Amazon </a:t>
            </a:r>
            <a:r>
              <a:rPr lang="zh-CN" altLang="en-US" sz="2400" b="1" dirty="0" smtClean="0">
                <a:solidFill>
                  <a:schemeClr val="tx1"/>
                </a:solidFill>
                <a:ea typeface="黑体" panose="02010609060101010101" pitchFamily="49" charset="-122"/>
              </a:rPr>
              <a:t>的</a:t>
            </a:r>
            <a:r>
              <a:rPr lang="en-US" altLang="zh-CN" sz="2400" b="1" dirty="0" smtClean="0">
                <a:solidFill>
                  <a:schemeClr val="tx1"/>
                </a:solidFill>
                <a:ea typeface="黑体" panose="02010609060101010101" pitchFamily="49" charset="-122"/>
              </a:rPr>
              <a:t>EC2</a:t>
            </a:r>
            <a:r>
              <a:rPr lang="zh-CN" altLang="en-US" sz="2400" b="1" dirty="0" smtClean="0">
                <a:solidFill>
                  <a:schemeClr val="tx1"/>
                </a:solidFill>
                <a:ea typeface="黑体" panose="02010609060101010101" pitchFamily="49" charset="-122"/>
              </a:rPr>
              <a:t>，</a:t>
            </a:r>
            <a:r>
              <a:rPr lang="en-US" altLang="zh-CN" sz="2400" b="1" dirty="0" smtClean="0">
                <a:solidFill>
                  <a:schemeClr val="tx1"/>
                </a:solidFill>
                <a:ea typeface="黑体" panose="02010609060101010101" pitchFamily="49" charset="-122"/>
              </a:rPr>
              <a:t>S3 </a:t>
            </a:r>
            <a:r>
              <a:rPr lang="zh-CN" altLang="en-US" sz="2400" b="1" dirty="0" smtClean="0">
                <a:solidFill>
                  <a:schemeClr val="tx1"/>
                </a:solidFill>
                <a:ea typeface="黑体" panose="02010609060101010101" pitchFamily="49" charset="-122"/>
              </a:rPr>
              <a:t>以及虚拟私有云平台提供安全保护</a:t>
            </a:r>
            <a:endParaRPr lang="zh-CN" altLang="en-US" sz="2400" b="1" dirty="0" smtClean="0">
              <a:solidFill>
                <a:schemeClr val="tx1"/>
              </a:solidFill>
              <a:ea typeface="黑体" panose="02010609060101010101" pitchFamily="49" charset="-122"/>
            </a:endParaRPr>
          </a:p>
          <a:p>
            <a:pPr lvl="1"/>
            <a:r>
              <a:rPr lang="zh-CN" altLang="en-US" sz="1800" dirty="0" smtClean="0">
                <a:solidFill>
                  <a:schemeClr val="tx1"/>
                </a:solidFill>
              </a:rPr>
              <a:t>工具包括</a:t>
            </a:r>
            <a:r>
              <a:rPr lang="en-US" altLang="zh-CN" sz="1800" dirty="0" err="1" smtClean="0">
                <a:solidFill>
                  <a:schemeClr val="tx1"/>
                </a:solidFill>
              </a:rPr>
              <a:t>OpenSolaris</a:t>
            </a:r>
            <a:r>
              <a:rPr lang="en-US" altLang="zh-CN" sz="1800" dirty="0" smtClean="0">
                <a:solidFill>
                  <a:schemeClr val="tx1"/>
                </a:solidFill>
              </a:rPr>
              <a:t> VPC </a:t>
            </a:r>
            <a:r>
              <a:rPr lang="zh-CN" altLang="en-US" sz="1800" dirty="0" smtClean="0">
                <a:solidFill>
                  <a:schemeClr val="tx1"/>
                </a:solidFill>
              </a:rPr>
              <a:t>网关软件，能够帮助客户迅速和容易地创建一个通向</a:t>
            </a:r>
            <a:r>
              <a:rPr lang="en-US" altLang="zh-CN" sz="1800" dirty="0" smtClean="0">
                <a:solidFill>
                  <a:schemeClr val="tx1"/>
                </a:solidFill>
              </a:rPr>
              <a:t>Amazon </a:t>
            </a:r>
            <a:r>
              <a:rPr lang="zh-CN" altLang="en-US" sz="1800" dirty="0" smtClean="0">
                <a:solidFill>
                  <a:schemeClr val="tx1"/>
                </a:solidFill>
              </a:rPr>
              <a:t>虚拟私有云的多条安全的通信通道；</a:t>
            </a:r>
            <a:endParaRPr lang="zh-CN" altLang="en-US" sz="1800" dirty="0" smtClean="0">
              <a:solidFill>
                <a:schemeClr val="tx1"/>
              </a:solidFill>
            </a:endParaRPr>
          </a:p>
          <a:p>
            <a:pPr lvl="1"/>
            <a:r>
              <a:rPr lang="zh-CN" altLang="en-US" sz="1800" dirty="0" smtClean="0">
                <a:solidFill>
                  <a:schemeClr val="tx1"/>
                </a:solidFill>
              </a:rPr>
              <a:t>为</a:t>
            </a:r>
            <a:r>
              <a:rPr lang="en-US" altLang="zh-CN" sz="1800" dirty="0" smtClean="0">
                <a:solidFill>
                  <a:schemeClr val="tx1"/>
                </a:solidFill>
              </a:rPr>
              <a:t>Amazon EC2 </a:t>
            </a:r>
            <a:r>
              <a:rPr lang="zh-CN" altLang="en-US" sz="1800" dirty="0" smtClean="0">
                <a:solidFill>
                  <a:schemeClr val="tx1"/>
                </a:solidFill>
              </a:rPr>
              <a:t>设计的安全增强的</a:t>
            </a:r>
            <a:r>
              <a:rPr lang="en-US" altLang="zh-CN" sz="1800" dirty="0" smtClean="0">
                <a:solidFill>
                  <a:schemeClr val="tx1"/>
                </a:solidFill>
              </a:rPr>
              <a:t>VMIs</a:t>
            </a:r>
            <a:r>
              <a:rPr lang="zh-CN" altLang="en-US" sz="1800" dirty="0" smtClean="0">
                <a:solidFill>
                  <a:schemeClr val="tx1"/>
                </a:solidFill>
              </a:rPr>
              <a:t>， 包括非可执行堆栈， 加密交换和默认情况下启用审核。</a:t>
            </a:r>
            <a:endParaRPr lang="zh-CN" altLang="en-US" sz="1800" dirty="0" smtClean="0">
              <a:solidFill>
                <a:schemeClr val="tx1"/>
              </a:solidFill>
            </a:endParaRPr>
          </a:p>
          <a:p>
            <a:pPr lvl="1"/>
            <a:endParaRPr lang="zh-CN" altLang="en-US" sz="1800" dirty="0" smtClean="0">
              <a:solidFill>
                <a:schemeClr val="tx1"/>
              </a:solidFill>
            </a:endParaRPr>
          </a:p>
          <a:p>
            <a:r>
              <a:rPr lang="zh-CN" altLang="en-US" sz="2400" b="1" dirty="0" smtClean="0">
                <a:solidFill>
                  <a:schemeClr val="tx1"/>
                </a:solidFill>
                <a:ea typeface="黑体" panose="02010609060101010101" pitchFamily="49" charset="-122"/>
              </a:rPr>
              <a:t>云安全盒</a:t>
            </a:r>
            <a:r>
              <a:rPr lang="en-US" altLang="zh-CN" sz="2400" b="1" dirty="0" smtClean="0">
                <a:solidFill>
                  <a:schemeClr val="tx1"/>
                </a:solidFill>
                <a:ea typeface="黑体" panose="02010609060101010101" pitchFamily="49" charset="-122"/>
              </a:rPr>
              <a:t>(Cloud safety box)</a:t>
            </a:r>
            <a:endParaRPr lang="en-US" altLang="zh-CN" sz="2400" b="1" dirty="0" smtClean="0">
              <a:solidFill>
                <a:schemeClr val="tx1"/>
              </a:solidFill>
              <a:ea typeface="黑体" panose="02010609060101010101" pitchFamily="49" charset="-122"/>
            </a:endParaRPr>
          </a:p>
          <a:p>
            <a:pPr lvl="1"/>
            <a:r>
              <a:rPr lang="zh-CN" altLang="en-US" sz="1800" dirty="0" smtClean="0">
                <a:solidFill>
                  <a:schemeClr val="tx1"/>
                </a:solidFill>
              </a:rPr>
              <a:t>使用类</a:t>
            </a:r>
            <a:r>
              <a:rPr lang="en-US" altLang="zh-CN" sz="1800" dirty="0" smtClean="0">
                <a:solidFill>
                  <a:schemeClr val="tx1"/>
                </a:solidFill>
              </a:rPr>
              <a:t>Amazon S3 </a:t>
            </a:r>
            <a:r>
              <a:rPr lang="zh-CN" altLang="en-US" sz="1800" dirty="0" smtClean="0">
                <a:solidFill>
                  <a:schemeClr val="tx1"/>
                </a:solidFill>
              </a:rPr>
              <a:t>接口， 自动对内容进行压缩、加密和拆分， 简化云中加密内容的管理。</a:t>
            </a:r>
            <a:endParaRPr lang="zh-CN" altLang="en-US" sz="1800" dirty="0" smtClean="0">
              <a:solidFill>
                <a:schemeClr val="tx1"/>
              </a:solidFill>
            </a:endParaRPr>
          </a:p>
          <a:p>
            <a:pPr lvl="1"/>
            <a:endParaRPr lang="zh-CN" altLang="en-US" sz="1800" dirty="0" smtClean="0">
              <a:solidFill>
                <a:schemeClr val="tx1"/>
              </a:solidFill>
            </a:endParaRPr>
          </a:p>
          <a:p>
            <a:r>
              <a:rPr lang="zh-CN" altLang="en-US" sz="2400" b="1" dirty="0" smtClean="0">
                <a:solidFill>
                  <a:schemeClr val="tx1"/>
                </a:solidFill>
                <a:ea typeface="黑体" panose="02010609060101010101" pitchFamily="49" charset="-122"/>
              </a:rPr>
              <a:t>微软为云计算平台</a:t>
            </a:r>
            <a:r>
              <a:rPr lang="en-US" altLang="zh-CN" sz="2400" b="1" dirty="0" smtClean="0">
                <a:solidFill>
                  <a:schemeClr val="tx1"/>
                </a:solidFill>
                <a:ea typeface="黑体" panose="02010609060101010101" pitchFamily="49" charset="-122"/>
              </a:rPr>
              <a:t>Azure </a:t>
            </a:r>
            <a:r>
              <a:rPr lang="zh-CN" altLang="en-US" sz="2400" b="1" dirty="0" smtClean="0">
                <a:solidFill>
                  <a:schemeClr val="tx1"/>
                </a:solidFill>
                <a:ea typeface="黑体" panose="02010609060101010101" pitchFamily="49" charset="-122"/>
              </a:rPr>
              <a:t>设计的</a:t>
            </a:r>
            <a:r>
              <a:rPr lang="en-US" altLang="zh-CN" sz="2400" b="1" dirty="0" smtClean="0">
                <a:solidFill>
                  <a:schemeClr val="tx1"/>
                </a:solidFill>
                <a:ea typeface="黑体" panose="02010609060101010101" pitchFamily="49" charset="-122"/>
              </a:rPr>
              <a:t>Sydney</a:t>
            </a:r>
            <a:r>
              <a:rPr lang="zh-CN" altLang="en-US" sz="2400" b="1" dirty="0" smtClean="0">
                <a:solidFill>
                  <a:schemeClr val="tx1"/>
                </a:solidFill>
                <a:ea typeface="黑体" panose="02010609060101010101" pitchFamily="49" charset="-122"/>
              </a:rPr>
              <a:t>的安全计划</a:t>
            </a:r>
            <a:endParaRPr lang="zh-CN" altLang="en-US" sz="2400" b="1" dirty="0" smtClean="0">
              <a:solidFill>
                <a:schemeClr val="tx1"/>
              </a:solidFill>
              <a:ea typeface="黑体" panose="02010609060101010101" pitchFamily="49" charset="-122"/>
            </a:endParaRPr>
          </a:p>
          <a:p>
            <a:pPr lvl="1"/>
            <a:r>
              <a:rPr lang="zh-CN" altLang="en-US" sz="1800" dirty="0" smtClean="0">
                <a:solidFill>
                  <a:schemeClr val="tx1"/>
                </a:solidFill>
              </a:rPr>
              <a:t>帮助企业用户在服务器和</a:t>
            </a:r>
            <a:r>
              <a:rPr lang="en-US" altLang="zh-CN" sz="1800" dirty="0" smtClean="0">
                <a:solidFill>
                  <a:schemeClr val="tx1"/>
                </a:solidFill>
              </a:rPr>
              <a:t>Azure </a:t>
            </a:r>
            <a:r>
              <a:rPr lang="zh-CN" altLang="en-US" sz="1800" dirty="0" smtClean="0">
                <a:solidFill>
                  <a:schemeClr val="tx1"/>
                </a:solidFill>
              </a:rPr>
              <a:t>云之间交换数据，以解决虚拟化、多租户环境中的安全性。</a:t>
            </a:r>
            <a:endParaRPr lang="zh-CN" altLang="en-US" sz="1800" dirty="0" smtClean="0">
              <a:solidFill>
                <a:schemeClr val="tx1"/>
              </a:solidFill>
            </a:endParaRP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04911"/>
            <a:ext cx="10515600" cy="5572052"/>
          </a:xfrm>
        </p:spPr>
        <p:txBody>
          <a:bodyPr/>
          <a:lstStyle/>
          <a:p>
            <a:r>
              <a:rPr lang="zh-CN" altLang="en-US" sz="2400" b="1" dirty="0" smtClean="0">
                <a:solidFill>
                  <a:schemeClr val="tx1"/>
                </a:solidFill>
                <a:ea typeface="黑体" panose="02010609060101010101" pitchFamily="49" charset="-122"/>
              </a:rPr>
              <a:t>可信云体系架构</a:t>
            </a:r>
            <a:endParaRPr lang="zh-CN" altLang="en-US" sz="2400" b="1" dirty="0" smtClean="0">
              <a:solidFill>
                <a:schemeClr val="tx1"/>
              </a:solidFill>
              <a:ea typeface="黑体" panose="02010609060101010101" pitchFamily="49" charset="-122"/>
            </a:endParaRPr>
          </a:p>
          <a:p>
            <a:pPr lvl="1"/>
            <a:r>
              <a:rPr lang="en-US" altLang="zh-CN" sz="1800" dirty="0" smtClean="0">
                <a:solidFill>
                  <a:schemeClr val="tx1"/>
                </a:solidFill>
              </a:rPr>
              <a:t>EMC</a:t>
            </a:r>
            <a:r>
              <a:rPr lang="zh-CN" altLang="en-US" sz="1800" dirty="0" smtClean="0">
                <a:solidFill>
                  <a:schemeClr val="tx1"/>
                </a:solidFill>
              </a:rPr>
              <a:t>， </a:t>
            </a:r>
            <a:r>
              <a:rPr lang="en-US" altLang="zh-CN" sz="1800" dirty="0" smtClean="0">
                <a:solidFill>
                  <a:schemeClr val="tx1"/>
                </a:solidFill>
              </a:rPr>
              <a:t>Intel</a:t>
            </a:r>
            <a:r>
              <a:rPr lang="zh-CN" altLang="en-US" sz="1800" dirty="0" smtClean="0">
                <a:solidFill>
                  <a:schemeClr val="tx1"/>
                </a:solidFill>
              </a:rPr>
              <a:t>， </a:t>
            </a:r>
            <a:r>
              <a:rPr lang="en-US" altLang="zh-CN" sz="1800" dirty="0" err="1" smtClean="0">
                <a:solidFill>
                  <a:schemeClr val="tx1"/>
                </a:solidFill>
              </a:rPr>
              <a:t>Vmware</a:t>
            </a:r>
            <a:r>
              <a:rPr lang="en-US" altLang="zh-CN" sz="1800" dirty="0" smtClean="0">
                <a:solidFill>
                  <a:schemeClr val="tx1"/>
                </a:solidFill>
              </a:rPr>
              <a:t> </a:t>
            </a:r>
            <a:r>
              <a:rPr lang="zh-CN" altLang="en-US" sz="1800" dirty="0" smtClean="0">
                <a:solidFill>
                  <a:schemeClr val="tx1"/>
                </a:solidFill>
              </a:rPr>
              <a:t>等公司联合宣布了一个“可信云体系架构”的合作项目， 提出了一个概念证明系统。</a:t>
            </a:r>
            <a:endParaRPr lang="zh-CN" altLang="en-US" sz="1800" dirty="0" smtClean="0">
              <a:solidFill>
                <a:schemeClr val="tx1"/>
              </a:solidFill>
            </a:endParaRPr>
          </a:p>
          <a:p>
            <a:pPr lvl="1"/>
            <a:r>
              <a:rPr lang="zh-CN" altLang="en-US" sz="1800" dirty="0" smtClean="0">
                <a:solidFill>
                  <a:schemeClr val="tx1"/>
                </a:solidFill>
              </a:rPr>
              <a:t>该架构采用</a:t>
            </a:r>
            <a:r>
              <a:rPr lang="en-US" altLang="zh-CN" sz="1800" dirty="0" smtClean="0">
                <a:solidFill>
                  <a:schemeClr val="tx1"/>
                </a:solidFill>
              </a:rPr>
              <a:t>Intel </a:t>
            </a:r>
            <a:r>
              <a:rPr lang="zh-CN" altLang="en-US" sz="1800" dirty="0" smtClean="0">
                <a:solidFill>
                  <a:schemeClr val="tx1"/>
                </a:solidFill>
              </a:rPr>
              <a:t>的可信执行技术</a:t>
            </a:r>
            <a:r>
              <a:rPr lang="en-US" altLang="zh-CN" sz="1800" dirty="0" smtClean="0">
                <a:solidFill>
                  <a:schemeClr val="tx1"/>
                </a:solidFill>
              </a:rPr>
              <a:t>(Trusted Execution Technology)</a:t>
            </a:r>
            <a:r>
              <a:rPr lang="zh-CN" altLang="en-US" sz="1800" dirty="0" smtClean="0">
                <a:solidFill>
                  <a:schemeClr val="tx1"/>
                </a:solidFill>
              </a:rPr>
              <a:t>、</a:t>
            </a:r>
            <a:r>
              <a:rPr lang="en-US" altLang="zh-CN" sz="1800" dirty="0" smtClean="0">
                <a:solidFill>
                  <a:schemeClr val="tx1"/>
                </a:solidFill>
              </a:rPr>
              <a:t>VMware </a:t>
            </a:r>
            <a:r>
              <a:rPr lang="zh-CN" altLang="en-US" sz="1800" dirty="0" smtClean="0">
                <a:solidFill>
                  <a:schemeClr val="tx1"/>
                </a:solidFill>
              </a:rPr>
              <a:t>的虚拟隔离技术、</a:t>
            </a:r>
            <a:r>
              <a:rPr lang="en-US" altLang="zh-CN" sz="1800" dirty="0" smtClean="0">
                <a:solidFill>
                  <a:schemeClr val="tx1"/>
                </a:solidFill>
              </a:rPr>
              <a:t>RSA </a:t>
            </a:r>
            <a:r>
              <a:rPr lang="zh-CN" altLang="en-US" sz="1800" dirty="0" smtClean="0">
                <a:solidFill>
                  <a:schemeClr val="tx1"/>
                </a:solidFill>
              </a:rPr>
              <a:t>的</a:t>
            </a:r>
            <a:r>
              <a:rPr lang="en-US" altLang="zh-CN" sz="1800" dirty="0" err="1" smtClean="0">
                <a:solidFill>
                  <a:schemeClr val="tx1"/>
                </a:solidFill>
              </a:rPr>
              <a:t>enVision</a:t>
            </a:r>
            <a:r>
              <a:rPr lang="en-US" altLang="zh-CN" sz="1800" dirty="0" smtClean="0">
                <a:solidFill>
                  <a:schemeClr val="tx1"/>
                </a:solidFill>
              </a:rPr>
              <a:t> </a:t>
            </a:r>
            <a:r>
              <a:rPr lang="zh-CN" altLang="en-US" sz="1800" dirty="0" smtClean="0">
                <a:solidFill>
                  <a:schemeClr val="tx1"/>
                </a:solidFill>
              </a:rPr>
              <a:t>安全信息与事件管理平台等技术相结合， 以此构建从下至上值得信赖的多租户服务器集群。</a:t>
            </a:r>
            <a:endParaRPr lang="zh-CN" altLang="en-US" sz="1800" dirty="0" smtClean="0">
              <a:solidFill>
                <a:schemeClr val="tx1"/>
              </a:solidFill>
            </a:endParaRPr>
          </a:p>
          <a:p>
            <a:pPr lvl="1"/>
            <a:endParaRPr lang="zh-CN" altLang="en-US" sz="1800" dirty="0" smtClean="0">
              <a:solidFill>
                <a:schemeClr val="tx1"/>
              </a:solidFill>
            </a:endParaRPr>
          </a:p>
          <a:p>
            <a:r>
              <a:rPr lang="zh-CN" altLang="en-US" sz="2400" b="1" dirty="0" smtClean="0">
                <a:solidFill>
                  <a:schemeClr val="tx1"/>
                </a:solidFill>
                <a:ea typeface="黑体" panose="02010609060101010101" pitchFamily="49" charset="-122"/>
              </a:rPr>
              <a:t>开源云计算平台</a:t>
            </a:r>
            <a:r>
              <a:rPr lang="en-US" altLang="zh-CN" sz="2400" b="1" dirty="0" smtClean="0">
                <a:solidFill>
                  <a:schemeClr val="tx1"/>
                </a:solidFill>
                <a:ea typeface="黑体" panose="02010609060101010101" pitchFamily="49" charset="-122"/>
              </a:rPr>
              <a:t>Hadoop</a:t>
            </a:r>
            <a:r>
              <a:rPr lang="zh-CN" altLang="en-US" sz="2400" b="1" dirty="0" smtClean="0">
                <a:solidFill>
                  <a:schemeClr val="tx1"/>
                </a:solidFill>
                <a:ea typeface="黑体" panose="02010609060101010101" pitchFamily="49" charset="-122"/>
              </a:rPr>
              <a:t>安全版本</a:t>
            </a:r>
            <a:endParaRPr lang="zh-CN" altLang="en-US" sz="2400" b="1" dirty="0" smtClean="0">
              <a:solidFill>
                <a:schemeClr val="tx1"/>
              </a:solidFill>
              <a:ea typeface="黑体" panose="02010609060101010101" pitchFamily="49" charset="-122"/>
            </a:endParaRPr>
          </a:p>
          <a:p>
            <a:pPr lvl="1"/>
            <a:r>
              <a:rPr lang="zh-CN" altLang="en-US" sz="1800" dirty="0" smtClean="0">
                <a:solidFill>
                  <a:schemeClr val="tx1"/>
                </a:solidFill>
              </a:rPr>
              <a:t>引入</a:t>
            </a:r>
            <a:r>
              <a:rPr lang="en-US" altLang="zh-CN" sz="1800" dirty="0" smtClean="0">
                <a:solidFill>
                  <a:schemeClr val="tx1"/>
                </a:solidFill>
              </a:rPr>
              <a:t>Kerberos </a:t>
            </a:r>
            <a:r>
              <a:rPr lang="zh-CN" altLang="en-US" sz="1800" dirty="0" smtClean="0">
                <a:solidFill>
                  <a:schemeClr val="tx1"/>
                </a:solidFill>
              </a:rPr>
              <a:t>安全认证技术， 对共享商业敏感数据的用户加以认证与访问控制， 阻止非法用户对</a:t>
            </a:r>
            <a:r>
              <a:rPr lang="en-US" altLang="zh-CN" sz="1800" dirty="0" smtClean="0">
                <a:solidFill>
                  <a:schemeClr val="tx1"/>
                </a:solidFill>
              </a:rPr>
              <a:t>Hadoop Clusters </a:t>
            </a:r>
            <a:r>
              <a:rPr lang="zh-CN" altLang="en-US" sz="1800" dirty="0" smtClean="0">
                <a:solidFill>
                  <a:schemeClr val="tx1"/>
                </a:solidFill>
              </a:rPr>
              <a:t>的非授权访问。</a:t>
            </a:r>
            <a:endParaRPr lang="zh-CN" altLang="en-US" sz="1800" dirty="0" smtClean="0">
              <a:solidFill>
                <a:schemeClr val="tx1"/>
              </a:solidFill>
            </a:endParaRPr>
          </a:p>
          <a:p>
            <a:endParaRPr lang="zh-CN" altLang="en-US" sz="1800" dirty="0" smtClean="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针对云的攻击事件</a:t>
            </a:r>
            <a:endParaRPr lang="zh-CN" altLang="zh-CN"/>
          </a:p>
        </p:txBody>
      </p:sp>
      <p:sp>
        <p:nvSpPr>
          <p:cNvPr id="3" name="内容占位符 2"/>
          <p:cNvSpPr>
            <a:spLocks noGrp="1"/>
          </p:cNvSpPr>
          <p:nvPr>
            <p:ph idx="1"/>
          </p:nvPr>
        </p:nvSpPr>
        <p:spPr>
          <a:xfrm>
            <a:off x="838200" y="1825625"/>
            <a:ext cx="7080250" cy="4351655"/>
          </a:xfrm>
        </p:spPr>
        <p:txBody>
          <a:bodyPr/>
          <a:p>
            <a:r>
              <a:rPr lang="zh-CN" altLang="en-US"/>
              <a:t>阿里云遭受</a:t>
            </a:r>
            <a:r>
              <a:rPr lang="en-US" altLang="zh-CN"/>
              <a:t>DDoS</a:t>
            </a:r>
            <a:r>
              <a:rPr lang="zh-CN" altLang="en-US"/>
              <a:t>攻击</a:t>
            </a:r>
            <a:endParaRPr lang="zh-CN" altLang="en-US"/>
          </a:p>
          <a:p>
            <a:pPr lvl="1"/>
            <a:r>
              <a:rPr lang="zh-CN" altLang="en-US"/>
              <a:t>2014年12月底创造互联网历史上最大攻击流量——453G DDoS攻击事件中，对阿里云某游戏用户的近三分之一的攻击流量是SYN Flood</a:t>
            </a:r>
            <a:endParaRPr lang="zh-CN" altLang="en-US"/>
          </a:p>
          <a:p>
            <a:pPr lvl="1"/>
            <a:r>
              <a:rPr lang="en-US" altLang="zh-CN"/>
              <a:t>2015</a:t>
            </a:r>
            <a:r>
              <a:rPr lang="zh-CN" altLang="en-US"/>
              <a:t>年</a:t>
            </a:r>
            <a:r>
              <a:rPr lang="en-US" altLang="zh-CN"/>
              <a:t>6</a:t>
            </a:r>
            <a:r>
              <a:rPr lang="zh-CN" altLang="en-US"/>
              <a:t>月贵金属行业比较有影响力的企业客户遭受攻击</a:t>
            </a:r>
            <a:r>
              <a:rPr lang="zh-CN" altLang="en-US">
                <a:sym typeface="+mn-ea"/>
              </a:rPr>
              <a:t>SYN Flood、TCP Flood</a:t>
            </a:r>
            <a:endParaRPr lang="zh-CN" altLang="en-US">
              <a:sym typeface="+mn-ea"/>
            </a:endParaRPr>
          </a:p>
          <a:p>
            <a:pPr lvl="0"/>
            <a:r>
              <a:rPr lang="en-US" altLang="zh-CN">
                <a:sym typeface="+mn-ea"/>
              </a:rPr>
              <a:t>2017</a:t>
            </a:r>
            <a:r>
              <a:rPr lang="zh-CN" altLang="en-US">
                <a:sym typeface="+mn-ea"/>
              </a:rPr>
              <a:t>年</a:t>
            </a:r>
            <a:r>
              <a:rPr lang="en-US" altLang="zh-CN">
                <a:sym typeface="+mn-ea"/>
              </a:rPr>
              <a:t>5</a:t>
            </a:r>
            <a:r>
              <a:rPr lang="zh-CN" altLang="en-US">
                <a:sym typeface="+mn-ea"/>
              </a:rPr>
              <a:t>月，腾讯“用户因遭DDos攻击收到清退机器处理通知”的事件。</a:t>
            </a:r>
            <a:endParaRPr lang="zh-CN" altLang="en-US">
              <a:sym typeface="+mn-ea"/>
            </a:endParaRPr>
          </a:p>
        </p:txBody>
      </p:sp>
      <p:pic>
        <p:nvPicPr>
          <p:cNvPr id="4" name="图片 3"/>
          <p:cNvPicPr>
            <a:picLocks noChangeAspect="1"/>
          </p:cNvPicPr>
          <p:nvPr/>
        </p:nvPicPr>
        <p:blipFill>
          <a:blip r:embed="rId1"/>
          <a:stretch>
            <a:fillRect/>
          </a:stretch>
        </p:blipFill>
        <p:spPr>
          <a:xfrm>
            <a:off x="7917815" y="2540"/>
            <a:ext cx="4280535" cy="33140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云用户安全目标</a:t>
            </a:r>
            <a:endParaRPr lang="zh-CN" altLang="en-US" dirty="0"/>
          </a:p>
        </p:txBody>
      </p:sp>
      <p:sp>
        <p:nvSpPr>
          <p:cNvPr id="3" name="内容占位符 2"/>
          <p:cNvSpPr>
            <a:spLocks noGrp="1"/>
          </p:cNvSpPr>
          <p:nvPr>
            <p:ph idx="1"/>
          </p:nvPr>
        </p:nvSpPr>
        <p:spPr/>
        <p:txBody>
          <a:bodyPr/>
          <a:lstStyle/>
          <a:p>
            <a:r>
              <a:rPr lang="zh-CN" altLang="en-US" sz="2400" b="1" dirty="0" smtClean="0">
                <a:solidFill>
                  <a:schemeClr val="tx1"/>
                </a:solidFill>
              </a:rPr>
              <a:t>数据安全</a:t>
            </a:r>
            <a:endParaRPr lang="zh-CN" altLang="en-US" sz="2400" b="1" dirty="0" smtClean="0">
              <a:solidFill>
                <a:schemeClr val="tx1"/>
              </a:solidFill>
            </a:endParaRPr>
          </a:p>
          <a:p>
            <a:pPr lvl="1"/>
            <a:r>
              <a:rPr lang="en-US" altLang="en-US" sz="2000" dirty="0" err="1" smtClean="0">
                <a:solidFill>
                  <a:schemeClr val="tx1"/>
                </a:solidFill>
              </a:rPr>
              <a:t>保护涉及用户数据生命周期中创建、存储、使用、共享、归档、销毁等各个阶段</a:t>
            </a:r>
            <a:r>
              <a:rPr lang="en-US" altLang="en-US" sz="2000" dirty="0" smtClean="0">
                <a:solidFill>
                  <a:schemeClr val="tx1"/>
                </a:solidFill>
              </a:rPr>
              <a:t>，</a:t>
            </a:r>
            <a:r>
              <a:rPr lang="en-US" altLang="zh-CN" sz="2000" dirty="0" smtClean="0">
                <a:solidFill>
                  <a:schemeClr val="tx1"/>
                </a:solidFill>
              </a:rPr>
              <a:t> </a:t>
            </a:r>
            <a:r>
              <a:rPr lang="en-US" altLang="en-US" sz="2000" dirty="0" err="1" smtClean="0">
                <a:solidFill>
                  <a:schemeClr val="tx1"/>
                </a:solidFill>
              </a:rPr>
              <a:t>同时涉及到所有参与服务的各层次云服务提供商</a:t>
            </a:r>
            <a:r>
              <a:rPr lang="zh-CN" altLang="en-US" sz="2000" dirty="0" smtClean="0">
                <a:solidFill>
                  <a:schemeClr val="tx1"/>
                </a:solidFill>
              </a:rPr>
              <a:t>。</a:t>
            </a:r>
            <a:endParaRPr lang="zh-CN" altLang="en-US" sz="2000" dirty="0" smtClean="0">
              <a:solidFill>
                <a:schemeClr val="tx1"/>
              </a:solidFill>
            </a:endParaRPr>
          </a:p>
          <a:p>
            <a:pPr lvl="1"/>
            <a:endParaRPr lang="zh-CN" altLang="en-US" sz="2000" dirty="0" smtClean="0">
              <a:solidFill>
                <a:schemeClr val="tx1"/>
              </a:solidFill>
            </a:endParaRPr>
          </a:p>
          <a:p>
            <a:r>
              <a:rPr lang="zh-CN" altLang="en-US" sz="2400" b="1" dirty="0" smtClean="0">
                <a:solidFill>
                  <a:schemeClr val="tx1"/>
                </a:solidFill>
              </a:rPr>
              <a:t>隐私保护</a:t>
            </a:r>
            <a:endParaRPr lang="zh-CN" altLang="en-US" sz="2400" b="1" dirty="0" smtClean="0">
              <a:solidFill>
                <a:schemeClr val="tx1"/>
              </a:solidFill>
            </a:endParaRPr>
          </a:p>
          <a:p>
            <a:pPr lvl="1"/>
            <a:r>
              <a:rPr lang="zh-CN" altLang="zh-CN" sz="2000" dirty="0" smtClean="0">
                <a:solidFill>
                  <a:schemeClr val="tx1"/>
                </a:solidFill>
              </a:rPr>
              <a:t>防止云服务商恶意泄露或出卖用户隐私信息，或者对用户数据进行搜集和分析，挖掘出用户隐私数据</a:t>
            </a:r>
            <a:r>
              <a:rPr lang="zh-CN" altLang="en-US" sz="2000" dirty="0" smtClean="0">
                <a:solidFill>
                  <a:schemeClr val="tx1"/>
                </a:solidFill>
              </a:rPr>
              <a:t>。</a:t>
            </a:r>
            <a:endParaRPr lang="zh-CN" altLang="en-US" sz="2000" dirty="0" smtClean="0">
              <a:solidFill>
                <a:schemeClr val="tx1"/>
              </a:solidFill>
            </a:endParaRPr>
          </a:p>
          <a:p>
            <a:endParaRPr lang="zh-CN" altLang="en-US" sz="2000"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880"/>
            <a:ext cx="10515600" cy="829994"/>
          </a:xfrm>
        </p:spPr>
        <p:txBody>
          <a:bodyPr/>
          <a:lstStyle/>
          <a:p>
            <a:pPr algn="ctr"/>
            <a:r>
              <a:rPr lang="zh-CN" altLang="en-US" dirty="0" smtClean="0"/>
              <a:t>云安全关键技术</a:t>
            </a:r>
            <a:endParaRPr lang="zh-CN" altLang="en-US" dirty="0"/>
          </a:p>
        </p:txBody>
      </p:sp>
      <p:sp>
        <p:nvSpPr>
          <p:cNvPr id="3" name="内容占位符 2"/>
          <p:cNvSpPr>
            <a:spLocks noGrp="1"/>
          </p:cNvSpPr>
          <p:nvPr>
            <p:ph idx="1"/>
          </p:nvPr>
        </p:nvSpPr>
        <p:spPr>
          <a:xfrm>
            <a:off x="838200" y="1153551"/>
            <a:ext cx="10515600" cy="5023412"/>
          </a:xfrm>
        </p:spPr>
        <p:txBody>
          <a:bodyPr>
            <a:normAutofit/>
          </a:bodyPr>
          <a:lstStyle/>
          <a:p>
            <a:r>
              <a:rPr lang="zh-CN" altLang="en-US" b="1" dirty="0">
                <a:solidFill>
                  <a:schemeClr val="tx1"/>
                </a:solidFill>
              </a:rPr>
              <a:t>可信访问控制</a:t>
            </a:r>
            <a:endParaRPr lang="zh-CN" altLang="en-US" b="1" dirty="0">
              <a:solidFill>
                <a:schemeClr val="tx1"/>
              </a:solidFill>
            </a:endParaRPr>
          </a:p>
          <a:p>
            <a:pPr lvl="1"/>
            <a:endParaRPr lang="zh-CN" altLang="en-US" b="1" dirty="0">
              <a:solidFill>
                <a:schemeClr val="tx1"/>
              </a:solidFill>
            </a:endParaRPr>
          </a:p>
          <a:p>
            <a:pPr lvl="1"/>
            <a:r>
              <a:rPr lang="zh-CN" altLang="en-US" dirty="0"/>
              <a:t>在云计算模式下， 如何通过非传统访问控制类手段实施数据对象的访问控制是关键，这就是可信访问控制问题。有如下的方法：</a:t>
            </a:r>
            <a:endParaRPr lang="zh-CN" altLang="en-US" dirty="0"/>
          </a:p>
          <a:p>
            <a:pPr lvl="1">
              <a:buFontTx/>
              <a:buNone/>
            </a:pPr>
            <a:endParaRPr lang="zh-CN" altLang="en-US" dirty="0"/>
          </a:p>
          <a:p>
            <a:pPr lvl="2"/>
            <a:r>
              <a:rPr lang="zh-CN" altLang="en-US" dirty="0"/>
              <a:t>基于密码学方法实现访问控制，包括：基于层次密钥生成与分配策略实施访问控制的方法；利用基于属性的加密算法</a:t>
            </a:r>
            <a:r>
              <a:rPr lang="en-US" altLang="zh-CN" dirty="0"/>
              <a:t>(</a:t>
            </a:r>
            <a:r>
              <a:rPr lang="zh-CN" altLang="en-US" dirty="0"/>
              <a:t>如密钥规则的基于属性加密方案</a:t>
            </a:r>
            <a:r>
              <a:rPr lang="en-US" altLang="zh-CN" dirty="0"/>
              <a:t>KP-ABE</a:t>
            </a:r>
            <a:r>
              <a:rPr lang="zh-CN" altLang="en-US" dirty="0"/>
              <a:t>，或密文规则的基于属性加密方案</a:t>
            </a:r>
            <a:r>
              <a:rPr lang="en-US" altLang="zh-CN" dirty="0"/>
              <a:t>CP-ABE</a:t>
            </a:r>
            <a:r>
              <a:rPr lang="zh-CN" altLang="en-US" dirty="0"/>
              <a:t>）；基于代理重加密的方法； 在用户密钥或密文中嵌入访问控制树的方法等。</a:t>
            </a:r>
            <a:endParaRPr lang="zh-CN" altLang="en-US" sz="1800" dirty="0" smtClean="0"/>
          </a:p>
          <a:p>
            <a:pPr lvl="2"/>
            <a:r>
              <a:rPr lang="zh-CN" altLang="en-US" dirty="0" smtClean="0"/>
              <a:t>权限撤销。基于密码类方案的一个重要问题是权限撤销，一个基本方案是为密钥设置失效时间，每隔一定时间，用户从认证中心更新私钥；或对其加以改进，引入了一个在线的半可信第三方维护授权列表， 基于用户的唯一</a:t>
            </a:r>
            <a:r>
              <a:rPr lang="en-US" altLang="zh-CN" dirty="0" smtClean="0"/>
              <a:t>ID </a:t>
            </a:r>
            <a:r>
              <a:rPr lang="zh-CN" altLang="en-US" dirty="0" smtClean="0"/>
              <a:t>属性及非门结构，实现对特定用户进行权限撤销。</a:t>
            </a:r>
            <a:endParaRPr lang="zh-CN" altLang="en-US" dirty="0" smtClean="0"/>
          </a:p>
          <a:p>
            <a:pPr marL="914400" lvl="2" indent="0">
              <a:buNone/>
            </a:pPr>
            <a:endParaRPr lang="zh-CN" alt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92369"/>
            <a:ext cx="10515600" cy="5684594"/>
          </a:xfrm>
        </p:spPr>
        <p:txBody>
          <a:bodyPr/>
          <a:lstStyle/>
          <a:p>
            <a:r>
              <a:rPr lang="zh-CN" altLang="en-US" sz="2400" b="1" dirty="0" smtClean="0">
                <a:solidFill>
                  <a:schemeClr val="tx1"/>
                </a:solidFill>
              </a:rPr>
              <a:t>密文检索与处理</a:t>
            </a:r>
            <a:endParaRPr lang="zh-CN" altLang="en-US" sz="2400" b="1" dirty="0" smtClean="0">
              <a:solidFill>
                <a:schemeClr val="tx1"/>
              </a:solidFill>
            </a:endParaRPr>
          </a:p>
          <a:p>
            <a:pPr>
              <a:buFontTx/>
              <a:buNone/>
            </a:pPr>
            <a:endParaRPr lang="zh-CN" altLang="en-US" sz="2400" b="1" dirty="0" smtClean="0">
              <a:solidFill>
                <a:schemeClr val="tx1"/>
              </a:solidFill>
            </a:endParaRPr>
          </a:p>
          <a:p>
            <a:pPr lvl="1"/>
            <a:r>
              <a:rPr lang="zh-CN" altLang="zh-CN" sz="2000" dirty="0" smtClean="0"/>
              <a:t>数据变成密文时丧失了许多其他特性，导致大多数数据分析方法失效</a:t>
            </a:r>
            <a:r>
              <a:rPr lang="zh-CN" altLang="en-US" sz="2000" dirty="0" smtClean="0"/>
              <a:t>。密文检索有两种典型的方法：</a:t>
            </a:r>
            <a:endParaRPr lang="zh-CN" altLang="en-US" sz="2000" dirty="0" smtClean="0"/>
          </a:p>
          <a:p>
            <a:pPr lvl="1"/>
            <a:endParaRPr lang="en-US" altLang="zh-CN" sz="2000" dirty="0" smtClean="0"/>
          </a:p>
          <a:p>
            <a:pPr lvl="2"/>
            <a:r>
              <a:rPr lang="zh-CN" altLang="en-US" sz="1800" dirty="0" smtClean="0"/>
              <a:t>基于安全索引的方法。通过为密文关键词建立安全索引，检索索引查询关键词是否存在。</a:t>
            </a:r>
            <a:endParaRPr lang="zh-CN" altLang="en-US" sz="1800" dirty="0" smtClean="0"/>
          </a:p>
          <a:p>
            <a:pPr lvl="2"/>
            <a:endParaRPr lang="zh-CN" altLang="en-US" sz="1800" dirty="0" smtClean="0"/>
          </a:p>
          <a:p>
            <a:pPr lvl="2"/>
            <a:r>
              <a:rPr lang="zh-CN" altLang="en-US" sz="1800" dirty="0" smtClean="0"/>
              <a:t>基于密文扫描的方法。通过对密文中每个单词进行比对，确认关键词是否存在，以及统计其出现的次数。</a:t>
            </a:r>
            <a:endParaRPr lang="zh-CN" altLang="en-US" sz="1800" dirty="0" smtClean="0"/>
          </a:p>
          <a:p>
            <a:pPr lvl="1"/>
            <a:r>
              <a:rPr lang="zh-CN" altLang="en-US" sz="2000" dirty="0" smtClean="0"/>
              <a:t>密文处理研究主要集中在秘密同态加密算法设计上。</a:t>
            </a:r>
            <a:endParaRPr lang="zh-CN" altLang="en-US" sz="2000" dirty="0" smtClean="0"/>
          </a:p>
          <a:p>
            <a:pPr lvl="1"/>
            <a:endParaRPr lang="zh-CN" altLang="en-US" sz="2000" dirty="0" smtClean="0"/>
          </a:p>
          <a:p>
            <a:pPr lvl="2"/>
            <a:r>
              <a:rPr lang="en-US" altLang="zh-CN" sz="1800" dirty="0" smtClean="0"/>
              <a:t>IBM </a:t>
            </a:r>
            <a:r>
              <a:rPr lang="zh-CN" altLang="en-US" sz="1800" dirty="0" smtClean="0"/>
              <a:t>研究员</a:t>
            </a:r>
            <a:r>
              <a:rPr lang="en-US" altLang="zh-CN" sz="1800" dirty="0" smtClean="0"/>
              <a:t>Gentry </a:t>
            </a:r>
            <a:r>
              <a:rPr lang="zh-CN" altLang="en-US" sz="1800" dirty="0" smtClean="0"/>
              <a:t>利用 “理想格</a:t>
            </a:r>
            <a:r>
              <a:rPr lang="en-US" altLang="zh-CN" sz="1800" dirty="0" smtClean="0"/>
              <a:t>(Ideal lattice)” </a:t>
            </a:r>
            <a:r>
              <a:rPr lang="zh-CN" altLang="en-US" sz="1800" dirty="0" smtClean="0"/>
              <a:t>的数学对象构造隐私同态</a:t>
            </a:r>
            <a:r>
              <a:rPr lang="en-US" altLang="zh-CN" sz="1800" dirty="0" smtClean="0"/>
              <a:t>(Privacy homomorphism)</a:t>
            </a:r>
            <a:r>
              <a:rPr lang="zh-CN" altLang="en-US" sz="1800" dirty="0" smtClean="0"/>
              <a:t>算法，也称全同态加密，可以充分地操作加密状态的数据，在理论上取得了一定突破。使相关研究重新得到研究者的关注，但目前与实用化仍有很长的距离。</a:t>
            </a:r>
            <a:endParaRPr lang="zh-CN" altLang="en-US" sz="1800" dirty="0" smtClean="0"/>
          </a:p>
          <a:p>
            <a:pPr lvl="2">
              <a:buFontTx/>
              <a:buNone/>
            </a:pPr>
            <a:endParaRPr lang="zh-CN" alt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572"/>
            <a:ext cx="10515600" cy="5642391"/>
          </a:xfrm>
        </p:spPr>
        <p:txBody>
          <a:bodyPr/>
          <a:lstStyle/>
          <a:p>
            <a:r>
              <a:rPr lang="zh-CN" altLang="en-US" b="1" dirty="0">
                <a:solidFill>
                  <a:schemeClr val="tx1"/>
                </a:solidFill>
              </a:rPr>
              <a:t>数据存在与可使用性证明</a:t>
            </a:r>
            <a:endParaRPr lang="zh-CN" altLang="en-US" b="1" dirty="0">
              <a:solidFill>
                <a:schemeClr val="tx1"/>
              </a:solidFill>
            </a:endParaRPr>
          </a:p>
          <a:p>
            <a:endParaRPr lang="zh-CN" altLang="en-US" b="1" dirty="0" smtClean="0">
              <a:solidFill>
                <a:schemeClr val="tx1"/>
              </a:solidFill>
              <a:ea typeface="黑体" panose="02010609060101010101" pitchFamily="49" charset="-122"/>
            </a:endParaRPr>
          </a:p>
          <a:p>
            <a:pPr lvl="1"/>
            <a:r>
              <a:rPr lang="zh-CN" altLang="zh-CN" sz="2000" dirty="0" smtClean="0"/>
              <a:t>由于大规模数据所导致的巨大通信代价，用户不可能将数据下载后再验证其正确性。因此，云用户需在取回很少数据的情况下，通过某种知识证明协议或概率分析手段，以高置信概率判断远端数据是否完整</a:t>
            </a:r>
            <a:r>
              <a:rPr lang="zh-CN" altLang="en-US" sz="2000" dirty="0" smtClean="0"/>
              <a:t>。典型的工作包括：</a:t>
            </a:r>
            <a:endParaRPr lang="zh-CN" altLang="en-US" sz="2000" dirty="0" smtClean="0"/>
          </a:p>
          <a:p>
            <a:pPr lvl="1"/>
            <a:endParaRPr lang="zh-CN" altLang="en-US" sz="2000" dirty="0" smtClean="0"/>
          </a:p>
          <a:p>
            <a:pPr lvl="2"/>
            <a:r>
              <a:rPr lang="zh-CN" altLang="zh-CN" sz="1800" dirty="0" smtClean="0"/>
              <a:t>面向用户单独验证的数据可检索性证明(POR)方法、公开可验证的数据持有证明(PDP)方法</a:t>
            </a:r>
            <a:r>
              <a:rPr lang="zh-CN" altLang="en-US" sz="1800" dirty="0" smtClean="0"/>
              <a:t>。</a:t>
            </a:r>
            <a:endParaRPr lang="zh-CN" altLang="en-US" dirty="0" smtClean="0"/>
          </a:p>
          <a:p>
            <a:pPr lvl="2"/>
            <a:r>
              <a:rPr lang="zh-CN" altLang="zh-CN" sz="1800" dirty="0" smtClean="0"/>
              <a:t>NEC实验室提出的PDI(</a:t>
            </a:r>
            <a:r>
              <a:rPr lang="zh-CN" altLang="en-US" sz="1800" dirty="0" smtClean="0"/>
              <a:t>P</a:t>
            </a:r>
            <a:r>
              <a:rPr lang="zh-CN" altLang="zh-CN" sz="1800" dirty="0" smtClean="0"/>
              <a:t>rovable data integrity)方法</a:t>
            </a:r>
            <a:r>
              <a:rPr lang="zh-CN" altLang="en-US" sz="1800" dirty="0" smtClean="0"/>
              <a:t>，</a:t>
            </a:r>
            <a:r>
              <a:rPr lang="zh-CN" altLang="zh-CN" sz="1800" dirty="0" smtClean="0"/>
              <a:t>改进并提高了POR 方法的处理速度以及验证对象规模，且能够支持公开验证</a:t>
            </a:r>
            <a:r>
              <a:rPr lang="zh-CN" altLang="en-US" sz="1800" dirty="0" smtClean="0"/>
              <a:t>。</a:t>
            </a:r>
            <a:endParaRPr lang="zh-CN" altLang="en-US" sz="1800" dirty="0" smtClean="0"/>
          </a:p>
          <a:p>
            <a:pPr lvl="2"/>
            <a:endParaRPr lang="zh-CN" altLang="en-US" sz="1800" dirty="0" smtClean="0"/>
          </a:p>
          <a:p>
            <a:pPr lvl="2"/>
            <a:r>
              <a:rPr lang="zh-CN" altLang="zh-CN" sz="1800" dirty="0" smtClean="0"/>
              <a:t>其他典型的验证技术包括：基于新的树形结构MAC Tree 的方案；</a:t>
            </a:r>
            <a:r>
              <a:rPr lang="zh-CN" altLang="en-US" sz="1800" dirty="0" smtClean="0"/>
              <a:t> </a:t>
            </a:r>
            <a:r>
              <a:rPr lang="zh-CN" altLang="zh-CN" sz="1800" dirty="0" smtClean="0"/>
              <a:t>基于代数签名的方法；基于BLS 同态签名和RS 纠错码的方法等</a:t>
            </a:r>
            <a:r>
              <a:rPr lang="zh-CN" altLang="en-US" sz="1800" dirty="0" smtClean="0"/>
              <a:t>。</a:t>
            </a:r>
            <a:endParaRPr lang="zh-CN" altLang="en-US" sz="1800" dirty="0" smtClean="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64234"/>
            <a:ext cx="10515600" cy="5712729"/>
          </a:xfrm>
        </p:spPr>
        <p:txBody>
          <a:bodyPr/>
          <a:lstStyle/>
          <a:p>
            <a:r>
              <a:rPr lang="zh-CN" altLang="en-US" b="1" dirty="0">
                <a:solidFill>
                  <a:schemeClr val="tx1"/>
                </a:solidFill>
              </a:rPr>
              <a:t>数据隐私保护</a:t>
            </a:r>
            <a:endParaRPr lang="zh-CN" altLang="en-US" b="1" dirty="0">
              <a:solidFill>
                <a:schemeClr val="tx1"/>
              </a:solidFill>
            </a:endParaRPr>
          </a:p>
          <a:p>
            <a:pPr lvl="1"/>
            <a:endParaRPr lang="zh-CN" altLang="en-US" b="1" dirty="0" smtClean="0">
              <a:solidFill>
                <a:schemeClr val="tx1"/>
              </a:solidFill>
            </a:endParaRPr>
          </a:p>
          <a:p>
            <a:pPr lvl="1"/>
            <a:r>
              <a:rPr lang="zh-CN" altLang="zh-CN" dirty="0"/>
              <a:t>云中数据隐私保护涉及数据生命周期的每一个阶段</a:t>
            </a:r>
            <a:r>
              <a:rPr lang="zh-CN" altLang="en-US" dirty="0"/>
              <a:t>。典型的工作包括：</a:t>
            </a:r>
            <a:endParaRPr lang="zh-CN" altLang="en-US" dirty="0"/>
          </a:p>
          <a:p>
            <a:pPr lvl="2"/>
            <a:r>
              <a:rPr lang="en-US" altLang="zh-CN" sz="1800" dirty="0" smtClean="0"/>
              <a:t>Roy </a:t>
            </a:r>
            <a:r>
              <a:rPr lang="zh-CN" altLang="en-US" sz="1800" dirty="0" smtClean="0"/>
              <a:t>等人将集中信息流控制</a:t>
            </a:r>
            <a:r>
              <a:rPr lang="en-US" altLang="zh-CN" sz="1800" dirty="0" smtClean="0"/>
              <a:t>(DIFC)</a:t>
            </a:r>
            <a:r>
              <a:rPr lang="zh-CN" altLang="en-US" sz="1800" dirty="0" smtClean="0"/>
              <a:t>和差分隐私保护技术融入云中的数据生成与计算阶段，提出了一种隐私保护系统</a:t>
            </a:r>
            <a:r>
              <a:rPr lang="en-US" altLang="zh-CN" sz="1800" dirty="0" err="1" smtClean="0"/>
              <a:t>Airavat</a:t>
            </a:r>
            <a:r>
              <a:rPr lang="zh-CN" altLang="en-US" sz="1800" dirty="0" smtClean="0"/>
              <a:t>， 防止</a:t>
            </a:r>
            <a:r>
              <a:rPr lang="en-US" altLang="zh-CN" sz="1800" dirty="0" smtClean="0"/>
              <a:t>Map reduce </a:t>
            </a:r>
            <a:r>
              <a:rPr lang="zh-CN" altLang="en-US" sz="1800" dirty="0" smtClean="0"/>
              <a:t>计算过程中非授权的隐私数据泄露出去，并支持对计算结果的自动除密。</a:t>
            </a:r>
            <a:endParaRPr lang="zh-CN" altLang="en-US" sz="1800" dirty="0" smtClean="0"/>
          </a:p>
          <a:p>
            <a:pPr lvl="3"/>
            <a:r>
              <a:rPr lang="zh-CN" altLang="en-US" sz="1600" dirty="0" smtClean="0"/>
              <a:t>差分隐私保护是诞生于</a:t>
            </a:r>
            <a:r>
              <a:rPr lang="en-US" altLang="zh-CN" sz="1600" dirty="0" smtClean="0"/>
              <a:t>2006</a:t>
            </a:r>
            <a:r>
              <a:rPr lang="zh-CN" altLang="en-US" sz="1600" dirty="0" smtClean="0"/>
              <a:t>年的一种数据隐私保护新方法，通过添加噪声使数据失真，从而起到保护隐私的目的。</a:t>
            </a:r>
            <a:r>
              <a:rPr lang="zh-CN" altLang="en-US" dirty="0" smtClean="0"/>
              <a:t> </a:t>
            </a:r>
            <a:endParaRPr lang="zh-CN" altLang="en-US" dirty="0" smtClean="0"/>
          </a:p>
          <a:p>
            <a:pPr lvl="3"/>
            <a:endParaRPr lang="zh-CN" altLang="en-US" sz="1600" dirty="0" smtClean="0"/>
          </a:p>
          <a:p>
            <a:pPr lvl="2"/>
            <a:r>
              <a:rPr lang="zh-CN" altLang="en-US" sz="1800" dirty="0" smtClean="0"/>
              <a:t>在数据存储和使用阶段，有研究者提出了一种基于客户端的隐私管理工具，提供以用户为中心的信任模型，帮助用户控制自己的敏感信息在云端的存储和使用。</a:t>
            </a:r>
            <a:endParaRPr lang="zh-CN" altLang="en-US" sz="1800" dirty="0" smtClean="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lstStyle/>
          <a:p>
            <a:r>
              <a:rPr lang="en-US" altLang="zh-CN" dirty="0" smtClean="0"/>
              <a:t>9.1 </a:t>
            </a:r>
            <a:r>
              <a:rPr lang="zh-CN" altLang="en-US" dirty="0" smtClean="0"/>
              <a:t>云安全关键技术</a:t>
            </a:r>
            <a:endParaRPr lang="zh-CN" altLang="en-US" dirty="0" smtClean="0"/>
          </a:p>
          <a:p>
            <a:r>
              <a:rPr lang="en-US" altLang="zh-CN" dirty="0" smtClean="0"/>
              <a:t>9.2 </a:t>
            </a:r>
            <a:r>
              <a:rPr lang="zh-CN" altLang="en-US" dirty="0" smtClean="0"/>
              <a:t>知识图谱</a:t>
            </a:r>
            <a:endParaRPr lang="zh-CN" altLang="en-US" dirty="0" smtClean="0"/>
          </a:p>
          <a:p>
            <a:r>
              <a:rPr lang="en-US" altLang="zh-CN" dirty="0" smtClean="0"/>
              <a:t>9.3 </a:t>
            </a:r>
            <a:r>
              <a:rPr lang="zh-CN" altLang="en-US" dirty="0" smtClean="0"/>
              <a:t>信息安全与人工智能</a:t>
            </a:r>
            <a:endParaRPr lang="zh-CN" altLang="en-US" dirty="0" smtClean="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37625"/>
            <a:ext cx="10515600" cy="5839338"/>
          </a:xfrm>
        </p:spPr>
        <p:txBody>
          <a:bodyPr/>
          <a:lstStyle/>
          <a:p>
            <a:pPr lvl="2">
              <a:lnSpc>
                <a:spcPct val="150000"/>
              </a:lnSpc>
            </a:pPr>
            <a:r>
              <a:rPr lang="en-US" altLang="zh-CN" sz="1800" dirty="0" smtClean="0"/>
              <a:t>Munts-</a:t>
            </a:r>
            <a:r>
              <a:rPr lang="en-US" altLang="zh-CN" sz="1800" dirty="0" err="1" smtClean="0"/>
              <a:t>Mulero</a:t>
            </a:r>
            <a:r>
              <a:rPr lang="en-US" altLang="zh-CN" sz="1800" dirty="0" smtClean="0"/>
              <a:t> </a:t>
            </a:r>
            <a:r>
              <a:rPr lang="zh-CN" altLang="en-US" sz="1800" dirty="0" smtClean="0"/>
              <a:t>等人讨论了现有的隐私处理技术，包括</a:t>
            </a:r>
            <a:r>
              <a:rPr lang="en-US" altLang="zh-CN" sz="1800" dirty="0" smtClean="0"/>
              <a:t>K </a:t>
            </a:r>
            <a:r>
              <a:rPr lang="zh-CN" altLang="en-US" sz="1800" dirty="0" smtClean="0"/>
              <a:t>匿名、图匿名以及数据预处理等，作用于大规模待发布数据时所面临的问题和现有的一些解决方案很有效。</a:t>
            </a:r>
            <a:endParaRPr lang="zh-CN" altLang="en-US" sz="1800" dirty="0" smtClean="0"/>
          </a:p>
          <a:p>
            <a:pPr lvl="3">
              <a:lnSpc>
                <a:spcPct val="150000"/>
              </a:lnSpc>
            </a:pPr>
            <a:r>
              <a:rPr lang="en-US" altLang="zh-CN" sz="1400" dirty="0" smtClean="0"/>
              <a:t>K-</a:t>
            </a:r>
            <a:r>
              <a:rPr lang="zh-CN" altLang="en-US" sz="1400" dirty="0" smtClean="0"/>
              <a:t>匿名是数据发布时保护私有信息的一种重要方法。 </a:t>
            </a:r>
            <a:r>
              <a:rPr lang="en-US" altLang="zh-CN" sz="1400" dirty="0" smtClean="0"/>
              <a:t>K-</a:t>
            </a:r>
            <a:r>
              <a:rPr lang="zh-CN" altLang="en-US" sz="1400" dirty="0" smtClean="0"/>
              <a:t>匿名技术是</a:t>
            </a:r>
            <a:r>
              <a:rPr lang="en-US" altLang="zh-CN" sz="1400" dirty="0" smtClean="0"/>
              <a:t>1998 </a:t>
            </a:r>
            <a:r>
              <a:rPr lang="zh-CN" altLang="en-US" sz="1400" dirty="0" smtClean="0"/>
              <a:t>年由</a:t>
            </a:r>
            <a:r>
              <a:rPr lang="en-US" altLang="zh-CN" sz="1400" dirty="0" err="1" smtClean="0"/>
              <a:t>Samarati</a:t>
            </a:r>
            <a:r>
              <a:rPr lang="zh-CN" altLang="en-US" sz="1400" dirty="0" smtClean="0"/>
              <a:t>和</a:t>
            </a:r>
            <a:r>
              <a:rPr lang="en-US" altLang="zh-CN" sz="1400" dirty="0" smtClean="0"/>
              <a:t>Sweeney </a:t>
            </a:r>
            <a:r>
              <a:rPr lang="zh-CN" altLang="en-US" sz="1400" dirty="0" smtClean="0"/>
              <a:t>提出的 </a:t>
            </a:r>
            <a:r>
              <a:rPr lang="en-US" altLang="zh-CN" sz="1400" dirty="0" smtClean="0"/>
              <a:t>,</a:t>
            </a:r>
            <a:r>
              <a:rPr lang="zh-CN" altLang="en-US" sz="1400" dirty="0" smtClean="0"/>
              <a:t>它要求发布的数据中存在一定数量</a:t>
            </a:r>
            <a:r>
              <a:rPr lang="en-US" altLang="zh-CN" sz="1400" dirty="0" smtClean="0"/>
              <a:t>(</a:t>
            </a:r>
            <a:r>
              <a:rPr lang="zh-CN" altLang="en-US" sz="1400" dirty="0" smtClean="0"/>
              <a:t>至少为</a:t>
            </a:r>
            <a:r>
              <a:rPr lang="en-US" altLang="zh-CN" sz="1400" dirty="0" smtClean="0"/>
              <a:t>K) </a:t>
            </a:r>
            <a:r>
              <a:rPr lang="zh-CN" altLang="en-US" sz="1400" dirty="0" smtClean="0"/>
              <a:t>的在准标识符上不可区分的记录</a:t>
            </a:r>
            <a:r>
              <a:rPr lang="en-US" altLang="zh-CN" sz="1400" dirty="0" smtClean="0"/>
              <a:t>,</a:t>
            </a:r>
            <a:r>
              <a:rPr lang="zh-CN" altLang="en-US" sz="1400" dirty="0" smtClean="0"/>
              <a:t>使攻击者不能判别出隐私信息所属的具体个体</a:t>
            </a:r>
            <a:r>
              <a:rPr lang="en-US" altLang="zh-CN" sz="1400" dirty="0" smtClean="0"/>
              <a:t>,</a:t>
            </a:r>
            <a:r>
              <a:rPr lang="zh-CN" altLang="en-US" sz="1400" dirty="0" smtClean="0"/>
              <a:t>从而保护个人隐私。</a:t>
            </a:r>
            <a:r>
              <a:rPr lang="en-US" altLang="zh-CN" sz="1400" dirty="0" smtClean="0"/>
              <a:t>K-</a:t>
            </a:r>
            <a:r>
              <a:rPr lang="zh-CN" altLang="en-US" sz="1400" dirty="0" smtClean="0"/>
              <a:t>匿名通过参数</a:t>
            </a:r>
            <a:r>
              <a:rPr lang="en-US" altLang="zh-CN" sz="1400" dirty="0" smtClean="0"/>
              <a:t>K</a:t>
            </a:r>
            <a:r>
              <a:rPr lang="zh-CN" altLang="en-US" sz="1400" dirty="0" smtClean="0"/>
              <a:t>指定用户可承受的最大信息泄露风险。</a:t>
            </a:r>
            <a:r>
              <a:rPr lang="en-US" altLang="zh-CN" sz="1400" dirty="0" smtClean="0"/>
              <a:t>K-</a:t>
            </a:r>
            <a:r>
              <a:rPr lang="zh-CN" altLang="en-US" sz="1400" dirty="0" smtClean="0"/>
              <a:t>匿名化在一定程度上保护了个人的隐私</a:t>
            </a:r>
            <a:r>
              <a:rPr lang="en-US" altLang="zh-CN" sz="1400" dirty="0" smtClean="0"/>
              <a:t>,</a:t>
            </a:r>
            <a:r>
              <a:rPr lang="zh-CN" altLang="en-US" sz="1400" dirty="0" smtClean="0"/>
              <a:t>但同时会降低数据的可用性。因此</a:t>
            </a:r>
            <a:r>
              <a:rPr lang="en-US" altLang="zh-CN" sz="1400" dirty="0" smtClean="0"/>
              <a:t>, K-</a:t>
            </a:r>
            <a:r>
              <a:rPr lang="zh-CN" altLang="en-US" sz="1400" dirty="0" smtClean="0"/>
              <a:t>匿名化的研究工作主要集中在保护私有信息的同时提高数据的可用性。 </a:t>
            </a:r>
            <a:endParaRPr lang="zh-CN" altLang="en-US" sz="1400" dirty="0" smtClean="0"/>
          </a:p>
          <a:p>
            <a:pPr lvl="2">
              <a:lnSpc>
                <a:spcPct val="150000"/>
              </a:lnSpc>
            </a:pPr>
            <a:endParaRPr lang="zh-CN" altLang="en-US" sz="1400" dirty="0" smtClean="0"/>
          </a:p>
          <a:p>
            <a:pPr lvl="2">
              <a:lnSpc>
                <a:spcPct val="150000"/>
              </a:lnSpc>
            </a:pPr>
            <a:r>
              <a:rPr lang="en-US" altLang="zh-CN" sz="1800" dirty="0" err="1" smtClean="0"/>
              <a:t>Rankova</a:t>
            </a:r>
            <a:r>
              <a:rPr lang="en-US" altLang="zh-CN" sz="1800" dirty="0" smtClean="0"/>
              <a:t> </a:t>
            </a:r>
            <a:r>
              <a:rPr lang="zh-CN" altLang="en-US" sz="1800" dirty="0" smtClean="0"/>
              <a:t>等人提出一种匿名数据搜索引擎，可以使得交互双方搜索对方的数据，获取自己所需要的部分，同时保证搜索询问的内容不被对方所知，搜索时与请求不相关的内容不会被获取。</a:t>
            </a:r>
            <a:endParaRPr lang="zh-CN" altLang="en-US" sz="1800" dirty="0" smtClean="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90843"/>
            <a:ext cx="10515600" cy="5586120"/>
          </a:xfrm>
        </p:spPr>
        <p:txBody>
          <a:bodyPr>
            <a:normAutofit/>
          </a:bodyPr>
          <a:lstStyle/>
          <a:p>
            <a:r>
              <a:rPr lang="zh-CN" altLang="en-US" b="1" dirty="0">
                <a:solidFill>
                  <a:schemeClr val="tx1"/>
                </a:solidFill>
              </a:rPr>
              <a:t>虚拟安全技术</a:t>
            </a:r>
            <a:endParaRPr lang="zh-CN" altLang="en-US" b="1" dirty="0">
              <a:solidFill>
                <a:schemeClr val="tx1"/>
              </a:solidFill>
            </a:endParaRPr>
          </a:p>
          <a:p>
            <a:pPr lvl="1"/>
            <a:endParaRPr lang="zh-CN" altLang="en-US" dirty="0" smtClean="0"/>
          </a:p>
          <a:p>
            <a:pPr lvl="1"/>
            <a:r>
              <a:rPr lang="zh-CN" altLang="zh-CN" sz="2000" dirty="0" smtClean="0"/>
              <a:t>虚拟技术是实现云计算的关键技术</a:t>
            </a:r>
            <a:r>
              <a:rPr lang="zh-CN" altLang="en-US" sz="2000" dirty="0" smtClean="0"/>
              <a:t>。</a:t>
            </a:r>
            <a:r>
              <a:rPr lang="zh-CN" altLang="zh-CN" sz="2000" dirty="0" smtClean="0"/>
              <a:t>使用虚拟技术的云架构提供者必须向其客户提供安全性和隔离保证</a:t>
            </a:r>
            <a:r>
              <a:rPr lang="zh-CN" altLang="en-US" sz="2000" dirty="0" smtClean="0"/>
              <a:t>。</a:t>
            </a:r>
            <a:endParaRPr lang="zh-CN" altLang="en-US" sz="2000" dirty="0" smtClean="0"/>
          </a:p>
          <a:p>
            <a:pPr lvl="1">
              <a:buFontTx/>
              <a:buNone/>
            </a:pPr>
            <a:r>
              <a:rPr lang="zh-CN" altLang="en-US" sz="2000" dirty="0" smtClean="0"/>
              <a:t>	</a:t>
            </a:r>
            <a:endParaRPr lang="zh-CN" altLang="en-US" sz="2000" dirty="0" smtClean="0"/>
          </a:p>
          <a:p>
            <a:pPr lvl="1">
              <a:buFontTx/>
              <a:buNone/>
            </a:pPr>
            <a:r>
              <a:rPr lang="zh-CN" altLang="en-US" sz="2000" dirty="0" smtClean="0"/>
              <a:t>	典型的工作包括：</a:t>
            </a:r>
            <a:endParaRPr lang="zh-CN" altLang="en-US" sz="2000" dirty="0" smtClean="0"/>
          </a:p>
          <a:p>
            <a:pPr lvl="2"/>
            <a:endParaRPr lang="en-US" altLang="zh-CN" sz="1800" dirty="0" smtClean="0"/>
          </a:p>
          <a:p>
            <a:pPr lvl="2"/>
            <a:r>
              <a:rPr lang="en-US" altLang="en-US" sz="1800" dirty="0" err="1" smtClean="0"/>
              <a:t>Santhanam</a:t>
            </a:r>
            <a:r>
              <a:rPr lang="en-US" altLang="en-US" sz="1800" dirty="0" smtClean="0"/>
              <a:t> </a:t>
            </a:r>
            <a:r>
              <a:rPr lang="en-US" altLang="en-US" sz="1800" dirty="0" err="1" smtClean="0"/>
              <a:t>等人提出了基于虚拟机技术实现的</a:t>
            </a:r>
            <a:r>
              <a:rPr lang="en-US" altLang="zh-CN" sz="1800" dirty="0" err="1" smtClean="0"/>
              <a:t>G</a:t>
            </a:r>
            <a:r>
              <a:rPr lang="en-US" altLang="en-US" sz="1800" dirty="0" err="1" smtClean="0"/>
              <a:t>rid</a:t>
            </a:r>
            <a:r>
              <a:rPr lang="en-US" altLang="en-US" sz="1800" dirty="0" smtClean="0"/>
              <a:t> </a:t>
            </a:r>
            <a:r>
              <a:rPr lang="en-US" altLang="en-US" sz="1800" dirty="0" err="1" smtClean="0"/>
              <a:t>环境下的隔离执行机</a:t>
            </a:r>
            <a:r>
              <a:rPr lang="zh-CN" altLang="en-US" sz="1800" dirty="0" smtClean="0"/>
              <a:t>。</a:t>
            </a:r>
            <a:endParaRPr lang="zh-CN" altLang="en-US" sz="1800" dirty="0" smtClean="0"/>
          </a:p>
          <a:p>
            <a:pPr lvl="2"/>
            <a:r>
              <a:rPr lang="en-US" altLang="en-US" sz="1800" dirty="0" smtClean="0"/>
              <a:t>Raj </a:t>
            </a:r>
            <a:r>
              <a:rPr lang="en-US" altLang="en-US" sz="1800" dirty="0" err="1" smtClean="0"/>
              <a:t>等人提出了通过缓存层次可感知的核心分配</a:t>
            </a:r>
            <a:r>
              <a:rPr lang="en-US" altLang="en-US" sz="1800" dirty="0" smtClean="0"/>
              <a:t>，</a:t>
            </a:r>
            <a:r>
              <a:rPr lang="zh-CN" altLang="en-US" sz="1800" dirty="0" smtClean="0"/>
              <a:t>并</a:t>
            </a:r>
            <a:r>
              <a:rPr lang="en-US" altLang="en-US" sz="1800" dirty="0" err="1" smtClean="0"/>
              <a:t>给缓存划分的页染色的两种资源管理方法实现性能与安全隔离</a:t>
            </a:r>
            <a:r>
              <a:rPr lang="zh-CN" altLang="en-US" sz="1800" dirty="0" smtClean="0"/>
              <a:t>。</a:t>
            </a:r>
            <a:r>
              <a:rPr lang="en-US" altLang="en-US" sz="1800" dirty="0" err="1" smtClean="0"/>
              <a:t>这些方法在隔离影响一个VM</a:t>
            </a:r>
            <a:r>
              <a:rPr lang="en-US" altLang="en-US" sz="1800" dirty="0" smtClean="0"/>
              <a:t> </a:t>
            </a:r>
            <a:r>
              <a:rPr lang="en-US" altLang="en-US" sz="1800" dirty="0" err="1" smtClean="0"/>
              <a:t>的缓存接口时是有效的，并整合到一个样例云架构的资源管理</a:t>
            </a:r>
            <a:r>
              <a:rPr lang="en-US" altLang="en-US" sz="1800" dirty="0" smtClean="0"/>
              <a:t>(RM)</a:t>
            </a:r>
            <a:r>
              <a:rPr lang="en-US" altLang="en-US" sz="1800" dirty="0" err="1" smtClean="0"/>
              <a:t>框架中</a:t>
            </a:r>
            <a:r>
              <a:rPr lang="zh-CN" altLang="en-US" sz="1800" dirty="0" smtClean="0"/>
              <a:t>。</a:t>
            </a:r>
            <a:endParaRPr lang="zh-CN" altLang="en-US" sz="1800" dirty="0" smtClean="0"/>
          </a:p>
          <a:p>
            <a:pPr lvl="2"/>
            <a:endParaRPr lang="zh-CN" altLang="en-US" sz="1800" dirty="0" smtClean="0"/>
          </a:p>
          <a:p>
            <a:pPr lvl="2"/>
            <a:r>
              <a:rPr lang="zh-CN" altLang="en-US" sz="1800" dirty="0" smtClean="0"/>
              <a:t>部分研究者还重点研究了虚拟机映像文件的安全问题。即对</a:t>
            </a:r>
            <a:r>
              <a:rPr lang="en-US" altLang="en-US" sz="1800" dirty="0" err="1" smtClean="0"/>
              <a:t>每一个映像文件对应一个客户应用，它们必须具有高完整性，且可以安全共享的机制</a:t>
            </a:r>
            <a:r>
              <a:rPr lang="zh-CN" altLang="en-US" sz="1800" dirty="0" smtClean="0"/>
              <a:t>。</a:t>
            </a:r>
            <a:r>
              <a:rPr lang="en-US" altLang="en-US" sz="1800" dirty="0" err="1" smtClean="0"/>
              <a:t>所提出的映像文件管理系统实现了映像文件的访问控制、来源追踪、过滤和扫描等，可以检测和修复安全性违背问题</a:t>
            </a:r>
            <a:r>
              <a:rPr lang="zh-CN" altLang="en-US" dirty="0" smtClean="0"/>
              <a:t>。</a:t>
            </a:r>
            <a:endParaRPr lang="zh-CN" altLang="en-US" dirty="0" smtClean="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18978"/>
            <a:ext cx="10515600" cy="5557985"/>
          </a:xfrm>
        </p:spPr>
        <p:txBody>
          <a:bodyPr/>
          <a:lstStyle/>
          <a:p>
            <a:r>
              <a:rPr lang="zh-CN" altLang="en-US" sz="2400" b="1" dirty="0" smtClean="0">
                <a:solidFill>
                  <a:schemeClr val="tx1"/>
                </a:solidFill>
                <a:ea typeface="黑体" panose="02010609060101010101" pitchFamily="49" charset="-122"/>
              </a:rPr>
              <a:t>云资源访问控制</a:t>
            </a:r>
            <a:endParaRPr lang="zh-CN" altLang="en-US" sz="2400" b="1" dirty="0" smtClean="0">
              <a:solidFill>
                <a:schemeClr val="tx1"/>
              </a:solidFill>
              <a:ea typeface="黑体" panose="02010609060101010101" pitchFamily="49" charset="-122"/>
            </a:endParaRPr>
          </a:p>
          <a:p>
            <a:endParaRPr lang="zh-CN" altLang="en-US" sz="2400" b="1" dirty="0" smtClean="0">
              <a:solidFill>
                <a:schemeClr val="tx1"/>
              </a:solidFill>
              <a:ea typeface="黑体" panose="02010609060101010101" pitchFamily="49" charset="-122"/>
            </a:endParaRPr>
          </a:p>
          <a:p>
            <a:pPr lvl="1"/>
            <a:r>
              <a:rPr lang="zh-CN" altLang="zh-CN" sz="2000" dirty="0" smtClean="0"/>
              <a:t>在云计算环境中，各个云应用属于不同的安全管理域，每个安全域都管理着本地的资源和用户</a:t>
            </a:r>
            <a:r>
              <a:rPr lang="zh-CN" altLang="en-US" sz="2000" dirty="0" smtClean="0"/>
              <a:t>。</a:t>
            </a:r>
            <a:endParaRPr lang="zh-CN" altLang="en-US" sz="2000" dirty="0" smtClean="0"/>
          </a:p>
          <a:p>
            <a:pPr lvl="1"/>
            <a:endParaRPr lang="zh-CN" altLang="en-US" sz="2000" dirty="0" smtClean="0"/>
          </a:p>
          <a:p>
            <a:pPr lvl="1"/>
            <a:r>
              <a:rPr lang="zh-CN" altLang="en-US" sz="2000" dirty="0" smtClean="0"/>
              <a:t>当用户跨域访问资源时，需在域边界设置认证服务，对访问共享资源的用户进行统一的身份认证管理。</a:t>
            </a:r>
            <a:endParaRPr lang="zh-CN" altLang="en-US" sz="2000" dirty="0" smtClean="0"/>
          </a:p>
          <a:p>
            <a:pPr lvl="1"/>
            <a:endParaRPr lang="zh-CN" altLang="en-US" sz="2000" dirty="0" smtClean="0"/>
          </a:p>
          <a:p>
            <a:pPr lvl="1"/>
            <a:r>
              <a:rPr lang="zh-CN" altLang="en-US" sz="2000" dirty="0" smtClean="0"/>
              <a:t>在跨多个域的资源访问中，各域有自己的访问控制策略，在进行资源共享和保护时必须对共享资源制定一个公共的、双方都认同的访问控制策略，因此，需要支持策略的合成。</a:t>
            </a:r>
            <a:endParaRPr lang="zh-CN" altLang="en-US" sz="2000" dirty="0" smtClean="0"/>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95422"/>
            <a:ext cx="10515600" cy="5881541"/>
          </a:xfrm>
        </p:spPr>
        <p:txBody>
          <a:bodyPr>
            <a:normAutofit/>
          </a:bodyPr>
          <a:lstStyle/>
          <a:p>
            <a:pPr lvl="1"/>
            <a:r>
              <a:rPr lang="zh-CN" altLang="en-US" sz="2000" dirty="0" smtClean="0"/>
              <a:t>具体的方法有：</a:t>
            </a:r>
            <a:endParaRPr lang="zh-CN" altLang="en-US" sz="2000" dirty="0" smtClean="0"/>
          </a:p>
          <a:p>
            <a:pPr lvl="2"/>
            <a:endParaRPr lang="en-US" altLang="zh-CN" sz="1800" dirty="0" smtClean="0"/>
          </a:p>
          <a:p>
            <a:pPr lvl="2"/>
            <a:r>
              <a:rPr lang="en-US" altLang="en-US" sz="1800" dirty="0" smtClean="0"/>
              <a:t>Mclean </a:t>
            </a:r>
            <a:r>
              <a:rPr lang="en-US" altLang="zh-CN" sz="1800" dirty="0" err="1" smtClean="0"/>
              <a:t>在强制访问控制框架下</a:t>
            </a:r>
            <a:r>
              <a:rPr lang="zh-CN" altLang="en-US" sz="1800" dirty="0" smtClean="0"/>
              <a:t>，提出了一个强制访问控制策略的合成框架</a:t>
            </a:r>
            <a:r>
              <a:rPr lang="en-US" altLang="en-US" sz="1800" dirty="0" smtClean="0"/>
              <a:t>，</a:t>
            </a:r>
            <a:r>
              <a:rPr lang="zh-CN" altLang="en-US" sz="1800" dirty="0" smtClean="0"/>
              <a:t> 并</a:t>
            </a:r>
            <a:r>
              <a:rPr lang="en-US" altLang="en-US" sz="1800" dirty="0" err="1" smtClean="0"/>
              <a:t>将两个安全格合成一个新的格结构</a:t>
            </a:r>
            <a:r>
              <a:rPr lang="zh-CN" altLang="en-US" sz="1800" dirty="0" smtClean="0"/>
              <a:t>。</a:t>
            </a:r>
            <a:r>
              <a:rPr lang="en-US" altLang="en-US" sz="1800" dirty="0" err="1" smtClean="0"/>
              <a:t>策略合成的同时还要保证新策略的安全性</a:t>
            </a:r>
            <a:r>
              <a:rPr lang="en-US" altLang="en-US" sz="1800" dirty="0" smtClean="0"/>
              <a:t>，</a:t>
            </a:r>
            <a:r>
              <a:rPr lang="en-US" altLang="zh-CN" sz="1800" dirty="0" smtClean="0"/>
              <a:t> </a:t>
            </a:r>
            <a:r>
              <a:rPr lang="en-US" altLang="en-US" sz="1800" dirty="0" err="1" smtClean="0"/>
              <a:t>新的合成策略不能违背各个域原来的访问控制策略</a:t>
            </a:r>
            <a:r>
              <a:rPr lang="zh-CN" altLang="en-US" sz="1800" dirty="0" smtClean="0"/>
              <a:t>。</a:t>
            </a:r>
            <a:endParaRPr lang="zh-CN" altLang="en-US" sz="1800" dirty="0" smtClean="0"/>
          </a:p>
          <a:p>
            <a:pPr lvl="2"/>
            <a:endParaRPr lang="zh-CN" altLang="en-US" sz="1800" dirty="0" smtClean="0"/>
          </a:p>
          <a:p>
            <a:pPr lvl="2"/>
            <a:r>
              <a:rPr lang="en-US" altLang="zh-CN" sz="1800" dirty="0" smtClean="0"/>
              <a:t>Gong </a:t>
            </a:r>
            <a:r>
              <a:rPr lang="zh-CN" altLang="en-US" sz="1800" dirty="0" smtClean="0"/>
              <a:t>提出了自治原则和安全原则。</a:t>
            </a:r>
            <a:endParaRPr lang="zh-CN" altLang="en-US" sz="1800" dirty="0" smtClean="0"/>
          </a:p>
          <a:p>
            <a:pPr lvl="2"/>
            <a:r>
              <a:rPr lang="en-US" altLang="zh-CN" sz="1800" dirty="0" err="1" smtClean="0"/>
              <a:t>Bonatti</a:t>
            </a:r>
            <a:r>
              <a:rPr lang="zh-CN" altLang="en-US" sz="1800" dirty="0" smtClean="0"/>
              <a:t>提出了一个访问控制策略合成代数， 基于集合论使用合成运算符来合成安全策略。</a:t>
            </a:r>
            <a:endParaRPr lang="zh-CN" altLang="en-US" sz="1800" dirty="0" smtClean="0"/>
          </a:p>
          <a:p>
            <a:pPr lvl="2"/>
            <a:endParaRPr lang="zh-CN" altLang="en-US" sz="1800" dirty="0" smtClean="0"/>
          </a:p>
          <a:p>
            <a:pPr lvl="2"/>
            <a:r>
              <a:rPr lang="en-US" altLang="zh-CN" sz="1800" dirty="0" err="1" smtClean="0"/>
              <a:t>Wijesekera</a:t>
            </a:r>
            <a:r>
              <a:rPr lang="en-US" altLang="zh-CN" sz="1800" dirty="0" smtClean="0"/>
              <a:t> </a:t>
            </a:r>
            <a:r>
              <a:rPr lang="zh-CN" altLang="en-US" sz="1800" dirty="0" smtClean="0"/>
              <a:t>等人提出了基于授权状态变化的策略合成代数框架。</a:t>
            </a:r>
            <a:endParaRPr lang="zh-CN" altLang="en-US" sz="1800" dirty="0" smtClean="0"/>
          </a:p>
          <a:p>
            <a:pPr lvl="2"/>
            <a:endParaRPr lang="zh-CN" altLang="en-US" sz="1800" dirty="0" smtClean="0"/>
          </a:p>
          <a:p>
            <a:pPr lvl="2"/>
            <a:r>
              <a:rPr lang="en-US" altLang="zh-CN" sz="1800" dirty="0" smtClean="0"/>
              <a:t>Agarwal </a:t>
            </a:r>
            <a:r>
              <a:rPr lang="zh-CN" altLang="en-US" sz="1800" dirty="0" smtClean="0"/>
              <a:t>构造了语义</a:t>
            </a:r>
            <a:r>
              <a:rPr lang="en-US" altLang="zh-CN" sz="1800" dirty="0" smtClean="0"/>
              <a:t>Web </a:t>
            </a:r>
            <a:r>
              <a:rPr lang="zh-CN" altLang="en-US" sz="1800" dirty="0" smtClean="0"/>
              <a:t>服务的策略合成方案。</a:t>
            </a:r>
            <a:endParaRPr lang="zh-CN" altLang="en-US" sz="1800" dirty="0" smtClean="0"/>
          </a:p>
          <a:p>
            <a:pPr lvl="2"/>
            <a:endParaRPr lang="zh-CN" altLang="en-US" sz="1800" dirty="0" smtClean="0"/>
          </a:p>
          <a:p>
            <a:pPr lvl="2"/>
            <a:r>
              <a:rPr lang="en-US" altLang="zh-CN" sz="1800" dirty="0" err="1" smtClean="0"/>
              <a:t>Shafiq</a:t>
            </a:r>
            <a:r>
              <a:rPr lang="en-US" altLang="zh-CN" sz="1800" dirty="0" smtClean="0"/>
              <a:t> </a:t>
            </a:r>
            <a:r>
              <a:rPr lang="zh-CN" altLang="en-US" sz="1800" dirty="0" smtClean="0"/>
              <a:t>提出了一个多信任域</a:t>
            </a:r>
            <a:r>
              <a:rPr lang="en-US" altLang="zh-CN" sz="1800" dirty="0" smtClean="0"/>
              <a:t>RBAC </a:t>
            </a:r>
            <a:r>
              <a:rPr lang="zh-CN" altLang="en-US" sz="1800" dirty="0" smtClean="0"/>
              <a:t>策略合成策略，侧重于解决合成的策略与各域原有策略的一致性问题。</a:t>
            </a:r>
            <a:endParaRPr lang="zh-CN" altLang="en-US" sz="1800" dirty="0" smtClean="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39151"/>
            <a:ext cx="10515600" cy="5937812"/>
          </a:xfrm>
        </p:spPr>
        <p:txBody>
          <a:bodyPr>
            <a:normAutofit/>
          </a:bodyPr>
          <a:lstStyle/>
          <a:p>
            <a:r>
              <a:rPr lang="zh-CN" altLang="en-US" sz="2400" b="1" dirty="0" smtClean="0">
                <a:solidFill>
                  <a:schemeClr val="tx1"/>
                </a:solidFill>
                <a:ea typeface="黑体" panose="02010609060101010101" pitchFamily="49" charset="-122"/>
              </a:rPr>
              <a:t>可信云计算</a:t>
            </a:r>
            <a:endParaRPr lang="zh-CN" altLang="en-US" sz="2400" b="1" dirty="0" smtClean="0">
              <a:solidFill>
                <a:schemeClr val="tx1"/>
              </a:solidFill>
              <a:ea typeface="黑体" panose="02010609060101010101" pitchFamily="49" charset="-122"/>
            </a:endParaRPr>
          </a:p>
          <a:p>
            <a:pPr>
              <a:buFontTx/>
              <a:buNone/>
            </a:pPr>
            <a:endParaRPr lang="zh-CN" altLang="en-US" sz="2400" b="1" dirty="0" smtClean="0">
              <a:solidFill>
                <a:schemeClr val="tx1"/>
              </a:solidFill>
              <a:ea typeface="黑体" panose="02010609060101010101" pitchFamily="49" charset="-122"/>
            </a:endParaRPr>
          </a:p>
          <a:p>
            <a:pPr lvl="1"/>
            <a:r>
              <a:rPr lang="zh-CN" altLang="en-US" sz="2000" dirty="0" smtClean="0"/>
              <a:t>将可信计算技术融入云计算环境，以可信方式提供云服务已成为云安全研究领域的一大热点。</a:t>
            </a:r>
            <a:endParaRPr lang="zh-CN" altLang="en-US" sz="2000" dirty="0" smtClean="0"/>
          </a:p>
          <a:p>
            <a:pPr lvl="1"/>
            <a:endParaRPr lang="zh-CN" altLang="en-US" sz="2000" dirty="0" smtClean="0"/>
          </a:p>
          <a:p>
            <a:pPr lvl="2"/>
            <a:r>
              <a:rPr lang="en-US" altLang="zh-CN" sz="1800" dirty="0" smtClean="0"/>
              <a:t>Santos </a:t>
            </a:r>
            <a:r>
              <a:rPr lang="zh-CN" altLang="en-US" sz="1800" dirty="0" smtClean="0"/>
              <a:t>等人提出了一种可信云计算平台</a:t>
            </a:r>
            <a:r>
              <a:rPr lang="en-US" altLang="zh-CN" sz="1800" dirty="0" smtClean="0"/>
              <a:t>TCCP</a:t>
            </a:r>
            <a:r>
              <a:rPr lang="zh-CN" altLang="en-US" sz="1800" dirty="0" smtClean="0"/>
              <a:t>， 基于此平台， </a:t>
            </a:r>
            <a:r>
              <a:rPr lang="en-US" altLang="zh-CN" sz="1800" dirty="0" err="1" smtClean="0"/>
              <a:t>IaaS</a:t>
            </a:r>
            <a:r>
              <a:rPr lang="en-US" altLang="zh-CN" sz="1800" dirty="0" smtClean="0"/>
              <a:t> </a:t>
            </a:r>
            <a:r>
              <a:rPr lang="zh-CN" altLang="en-US" sz="1800" dirty="0" smtClean="0"/>
              <a:t>服务商可以向其用户提供一个密闭的箱式执行环境， 保证客户虚拟机运行的机密性。</a:t>
            </a:r>
            <a:endParaRPr lang="zh-CN" altLang="en-US" sz="1800" dirty="0" smtClean="0"/>
          </a:p>
          <a:p>
            <a:pPr lvl="2"/>
            <a:endParaRPr lang="zh-CN" altLang="en-US" sz="1800" dirty="0" smtClean="0"/>
          </a:p>
          <a:p>
            <a:pPr lvl="2"/>
            <a:r>
              <a:rPr lang="zh-CN" altLang="en-US" sz="1800" dirty="0" smtClean="0"/>
              <a:t>应允许用户在启动虚拟机前检验 </a:t>
            </a:r>
            <a:r>
              <a:rPr lang="en-US" altLang="zh-CN" sz="1800" dirty="0" err="1" smtClean="0"/>
              <a:t>Iaas</a:t>
            </a:r>
            <a:r>
              <a:rPr lang="en-US" altLang="zh-CN" sz="1800" dirty="0" smtClean="0"/>
              <a:t> </a:t>
            </a:r>
            <a:r>
              <a:rPr lang="zh-CN" altLang="en-US" sz="1800" dirty="0" smtClean="0"/>
              <a:t>服务商的服务是否安全。</a:t>
            </a:r>
            <a:endParaRPr lang="en-US" altLang="zh-CN" sz="1800" dirty="0" smtClean="0"/>
          </a:p>
          <a:p>
            <a:pPr marL="914400" lvl="2" indent="0">
              <a:buNone/>
            </a:pPr>
            <a:endParaRPr lang="zh-CN" altLang="en-US" sz="1800" dirty="0" smtClean="0"/>
          </a:p>
          <a:p>
            <a:pPr lvl="2"/>
            <a:r>
              <a:rPr lang="en-US" altLang="zh-CN" sz="1800" dirty="0" err="1" smtClean="0"/>
              <a:t>Sadeghi</a:t>
            </a:r>
            <a:r>
              <a:rPr lang="en-US" altLang="zh-CN" sz="1800" dirty="0" smtClean="0"/>
              <a:t> </a:t>
            </a:r>
            <a:r>
              <a:rPr lang="zh-CN" altLang="en-US" sz="1800" dirty="0" smtClean="0"/>
              <a:t>等人提供了可信的软件和硬件以及证明自身行为可信的机制，可以被用来解决外包数据的机密性和完整性问题。</a:t>
            </a:r>
            <a:endParaRPr lang="zh-CN" altLang="en-US" sz="1800" dirty="0" smtClean="0"/>
          </a:p>
          <a:p>
            <a:pPr lvl="2"/>
            <a:endParaRPr lang="zh-CN" altLang="en-US" sz="1800" dirty="0" smtClean="0"/>
          </a:p>
          <a:p>
            <a:pPr lvl="2"/>
            <a:r>
              <a:rPr lang="zh-CN" altLang="en-US" sz="1800" dirty="0" smtClean="0"/>
              <a:t>同时，他们还设计了一种可信软件令牌，将其与一个安全功能验证模块相互绑定，以求在不泄露任何信息的前提下，对外包的敏感</a:t>
            </a:r>
            <a:r>
              <a:rPr lang="en-US" altLang="zh-CN" sz="1800" dirty="0" smtClean="0"/>
              <a:t>(</a:t>
            </a:r>
            <a:r>
              <a:rPr lang="zh-CN" altLang="en-US" sz="1800" dirty="0" smtClean="0"/>
              <a:t>加密</a:t>
            </a:r>
            <a:r>
              <a:rPr lang="en-US" altLang="zh-CN" sz="1800" dirty="0" smtClean="0"/>
              <a:t>)</a:t>
            </a:r>
            <a:r>
              <a:rPr lang="zh-CN" altLang="en-US" sz="1800" dirty="0" smtClean="0"/>
              <a:t>数据执行各种功能操作。</a:t>
            </a:r>
            <a:endParaRPr lang="zh-CN" altLang="en-US" sz="1800" dirty="0" smtClean="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云数据中心安全框架</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4"/>
            <a:ext cx="10515599" cy="45888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系统加固  </a:t>
            </a:r>
            <a:r>
              <a:rPr lang="en-US" altLang="zh-CN" dirty="0"/>
              <a:t>– </a:t>
            </a:r>
            <a:r>
              <a:rPr lang="zh-CN" altLang="en-US" dirty="0"/>
              <a:t>基础设施安全</a:t>
            </a:r>
            <a:endParaRPr lang="zh-CN" altLang="en-US" dirty="0"/>
          </a:p>
        </p:txBody>
      </p:sp>
      <p:pic>
        <p:nvPicPr>
          <p:cNvPr id="6" name="内容占位符 5"/>
          <p:cNvPicPr>
            <a:picLocks noGrp="1" noChangeAspect="1"/>
          </p:cNvPicPr>
          <p:nvPr>
            <p:ph idx="1"/>
          </p:nvPr>
        </p:nvPicPr>
        <p:blipFill>
          <a:blip r:embed="rId1"/>
          <a:stretch>
            <a:fillRect/>
          </a:stretch>
        </p:blipFill>
        <p:spPr>
          <a:xfrm>
            <a:off x="838200" y="1690688"/>
            <a:ext cx="10515600" cy="3848893"/>
          </a:xfrm>
          <a:prstGeom prst="rect">
            <a:avLst/>
          </a:prstGeom>
        </p:spPr>
      </p:pic>
      <p:sp>
        <p:nvSpPr>
          <p:cNvPr id="7" name="矩形 6"/>
          <p:cNvSpPr/>
          <p:nvPr/>
        </p:nvSpPr>
        <p:spPr>
          <a:xfrm>
            <a:off x="838200" y="5771593"/>
            <a:ext cx="10515600" cy="646331"/>
          </a:xfrm>
          <a:prstGeom prst="rect">
            <a:avLst/>
          </a:prstGeom>
        </p:spPr>
        <p:txBody>
          <a:bodyPr wrap="square">
            <a:spAutoFit/>
          </a:bodyPr>
          <a:lstStyle/>
          <a:p>
            <a:r>
              <a:rPr lang="zh-CN" altLang="en-US" dirty="0"/>
              <a:t>在业务节点、管理节点和用户\管理 Portal等不同组件采取</a:t>
            </a:r>
            <a:r>
              <a:rPr lang="zh-CN" altLang="en-US" dirty="0" smtClean="0"/>
              <a:t>业界的</a:t>
            </a:r>
            <a:r>
              <a:rPr lang="zh-CN" altLang="en-US" dirty="0"/>
              <a:t>安全</a:t>
            </a:r>
            <a:r>
              <a:rPr lang="zh-CN" altLang="en-US" dirty="0" smtClean="0"/>
              <a:t>工具</a:t>
            </a:r>
            <a:r>
              <a:rPr lang="zh-CN" altLang="en-US" dirty="0"/>
              <a:t>来实现系统加固，保证基础设施的安全性。</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集中补丁管理  </a:t>
            </a:r>
            <a:r>
              <a:rPr lang="en-US" altLang="zh-CN" dirty="0"/>
              <a:t>– </a:t>
            </a:r>
            <a:r>
              <a:rPr lang="zh-CN" altLang="en-US" dirty="0"/>
              <a:t>基础设施安全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防病毒总体解决方案 </a:t>
            </a:r>
            <a:r>
              <a:rPr lang="en-US" altLang="zh-CN" dirty="0"/>
              <a:t>– </a:t>
            </a:r>
            <a:r>
              <a:rPr lang="zh-CN" altLang="en-US" dirty="0"/>
              <a:t>基础设施安全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二层网络安全和隔离  </a:t>
            </a:r>
            <a:r>
              <a:rPr lang="en-US" altLang="zh-CN" dirty="0"/>
              <a:t>– </a:t>
            </a:r>
            <a:r>
              <a:rPr lang="zh-CN" altLang="en-US" dirty="0"/>
              <a:t>网络安全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690688"/>
            <a:ext cx="10515600" cy="46297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89125"/>
            <a:ext cx="10515600" cy="1325563"/>
          </a:xfrm>
        </p:spPr>
        <p:txBody>
          <a:bodyPr/>
          <a:p>
            <a:r>
              <a:rPr lang="en-US" altLang="zh-CN"/>
              <a:t>9.1 </a:t>
            </a:r>
            <a:r>
              <a:rPr lang="zh-CN" altLang="en-US"/>
              <a:t>云安全关键技术</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VPC </a:t>
            </a:r>
            <a:r>
              <a:rPr lang="zh-CN" altLang="en-US" dirty="0"/>
              <a:t>全 用户数据传输安全  </a:t>
            </a:r>
            <a:r>
              <a:rPr lang="en-US" altLang="zh-CN" dirty="0"/>
              <a:t>– </a:t>
            </a:r>
            <a:r>
              <a:rPr lang="zh-CN" altLang="en-US" dirty="0"/>
              <a:t>网络安全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集中日志管理  </a:t>
            </a:r>
            <a:r>
              <a:rPr lang="en-US" altLang="zh-CN" dirty="0"/>
              <a:t>– </a:t>
            </a:r>
            <a:r>
              <a:rPr lang="zh-CN" altLang="en-US" dirty="0"/>
              <a:t>管理安全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VM </a:t>
            </a:r>
            <a:r>
              <a:rPr lang="zh-CN" altLang="en-US" dirty="0" smtClean="0"/>
              <a:t>资源</a:t>
            </a:r>
            <a:r>
              <a:rPr lang="zh-CN" altLang="en-US" dirty="0"/>
              <a:t>隔离  </a:t>
            </a:r>
            <a:r>
              <a:rPr lang="en-US" altLang="zh-CN" dirty="0"/>
              <a:t>– </a:t>
            </a:r>
            <a:r>
              <a:rPr lang="zh-CN" altLang="en-US" dirty="0"/>
              <a:t>虚拟化安全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599" cy="435133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VM</a:t>
            </a:r>
            <a:r>
              <a:rPr lang="zh-CN" altLang="en-US" dirty="0" smtClean="0"/>
              <a:t>安全</a:t>
            </a:r>
            <a:r>
              <a:rPr lang="zh-CN" altLang="en-US" dirty="0"/>
              <a:t>组隔离  </a:t>
            </a:r>
            <a:r>
              <a:rPr lang="en-US" altLang="zh-CN" dirty="0"/>
              <a:t>– </a:t>
            </a:r>
            <a:r>
              <a:rPr lang="zh-CN" altLang="en-US" dirty="0"/>
              <a:t>虚拟化安全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虚拟防火墙  </a:t>
            </a:r>
            <a:r>
              <a:rPr lang="en-US" altLang="zh-CN" dirty="0"/>
              <a:t>– </a:t>
            </a:r>
            <a:r>
              <a:rPr lang="zh-CN" altLang="en-US" dirty="0"/>
              <a:t>虚拟化安全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599" cy="435133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块存储数据安全  </a:t>
            </a:r>
            <a:r>
              <a:rPr lang="en-US" altLang="zh-CN" dirty="0"/>
              <a:t>– </a:t>
            </a:r>
            <a:r>
              <a:rPr lang="zh-CN" altLang="en-US" dirty="0"/>
              <a:t>数据安全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736979" y="1825625"/>
            <a:ext cx="10616821" cy="43513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对象存储数据存储安全  </a:t>
            </a:r>
            <a:r>
              <a:rPr lang="en-US" altLang="zh-CN" dirty="0"/>
              <a:t>– </a:t>
            </a:r>
            <a:r>
              <a:rPr lang="zh-CN" altLang="en-US" dirty="0"/>
              <a:t>数据安全</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25625"/>
            <a:ext cx="10515600" cy="435133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NC</a:t>
            </a:r>
            <a:r>
              <a:rPr lang="zh-CN" altLang="en-US" dirty="0" smtClean="0"/>
              <a:t>终端安全管理解决方案</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592156"/>
            <a:ext cx="10515600" cy="3234519"/>
          </a:xfrm>
          <a:prstGeom prst="rect">
            <a:avLst/>
          </a:prstGeom>
        </p:spPr>
      </p:pic>
      <p:sp>
        <p:nvSpPr>
          <p:cNvPr id="5" name="矩形 4"/>
          <p:cNvSpPr/>
          <p:nvPr/>
        </p:nvSpPr>
        <p:spPr>
          <a:xfrm>
            <a:off x="838200" y="5130376"/>
            <a:ext cx="10515600" cy="923330"/>
          </a:xfrm>
          <a:prstGeom prst="rect">
            <a:avLst/>
          </a:prstGeom>
        </p:spPr>
        <p:txBody>
          <a:bodyPr wrap="square">
            <a:spAutoFit/>
          </a:bodyPr>
          <a:lstStyle/>
          <a:p>
            <a:r>
              <a:rPr lang="zh-CN" altLang="en-US" dirty="0" smtClean="0"/>
              <a:t>终端</a:t>
            </a:r>
            <a:r>
              <a:rPr lang="zh-CN" altLang="en-US" dirty="0"/>
              <a:t>安全管理（TSM，Terminal Security Management ）解决方案，从</a:t>
            </a:r>
            <a:r>
              <a:rPr lang="zh-CN" altLang="en-US" dirty="0" smtClean="0"/>
              <a:t>接入网络</a:t>
            </a:r>
            <a:r>
              <a:rPr lang="zh-CN" altLang="en-US" dirty="0"/>
              <a:t>的终端安全控制入手，将终端安全状况和网络准入控制结合在一起，通过检查</a:t>
            </a:r>
            <a:r>
              <a:rPr lang="zh-CN" altLang="en-US" dirty="0" smtClean="0"/>
              <a:t>、隔离</a:t>
            </a:r>
            <a:r>
              <a:rPr lang="zh-CN" altLang="en-US" dirty="0"/>
              <a:t>、加固和审计等手段，加强网络用户终端的主动防御能力，保证企业中每个</a:t>
            </a:r>
            <a:r>
              <a:rPr lang="zh-CN" altLang="en-US" dirty="0" smtClean="0"/>
              <a:t>终端的</a:t>
            </a:r>
            <a:r>
              <a:rPr lang="zh-CN" altLang="en-US" dirty="0"/>
              <a:t>安全性，保护企业网络的安全性。</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同态加密技术</a:t>
            </a:r>
            <a:endParaRPr lang="en-US" altLang="zh-CN" sz="3600" dirty="0">
              <a:latin typeface="黑体" panose="02010609060101010101" pitchFamily="49" charset="-122"/>
              <a:ea typeface="黑体" panose="02010609060101010101" pitchFamily="49" charset="-122"/>
            </a:endParaRPr>
          </a:p>
        </p:txBody>
      </p:sp>
      <p:sp>
        <p:nvSpPr>
          <p:cNvPr id="68611" name="Rectangle 3"/>
          <p:cNvSpPr>
            <a:spLocks noGrp="1" noChangeArrowheads="1"/>
          </p:cNvSpPr>
          <p:nvPr>
            <p:ph idx="1"/>
          </p:nvPr>
        </p:nvSpPr>
        <p:spPr>
          <a:xfrm>
            <a:off x="2452688" y="1285875"/>
            <a:ext cx="7229475" cy="4852988"/>
          </a:xfrm>
        </p:spPr>
        <p:txBody>
          <a:bodyPr vert="horz" wrap="square" lIns="91440" tIns="45720" rIns="91440" bIns="45720" numCol="1" anchor="t" anchorCtr="0" compatLnSpc="1"/>
          <a:lstStyle/>
          <a:p>
            <a:pPr marL="342900" marR="0" lvl="1" indent="-342900" algn="l" defTabSz="914400" rtl="0" eaLnBrk="1" fontAlgn="base" latinLnBrk="0" hangingPunct="1">
              <a:lnSpc>
                <a:spcPct val="80000"/>
              </a:lnSpc>
              <a:spcBef>
                <a:spcPts val="1800"/>
              </a:spcBef>
              <a:spcAft>
                <a:spcPct val="0"/>
              </a:spcAft>
              <a:buClr>
                <a:schemeClr val="tx1">
                  <a:lumMod val="75000"/>
                </a:schemeClr>
              </a:buClr>
              <a:buSzTx/>
              <a:buFont typeface="Wingdings" panose="05000000000000000000" pitchFamily="2" charset="2"/>
              <a:buNone/>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1" indent="-342900" algn="l" defTabSz="914400" rtl="0" eaLnBrk="1" fontAlgn="base" latinLnBrk="0" hangingPunct="1">
              <a:lnSpc>
                <a:spcPct val="150000"/>
              </a:lnSpc>
              <a:spcBef>
                <a:spcPts val="1800"/>
              </a:spcBef>
              <a:spcAft>
                <a:spcPct val="0"/>
              </a:spcAft>
              <a:buClr>
                <a:schemeClr val="tx1">
                  <a:lumMod val="75000"/>
                </a:schemeClr>
              </a:buClr>
              <a:buSzTx/>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同态加密技术的发展历程</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1" indent="-342900" algn="l" defTabSz="914400" rtl="0" eaLnBrk="1" fontAlgn="base" latinLnBrk="0" hangingPunct="1">
              <a:lnSpc>
                <a:spcPct val="150000"/>
              </a:lnSpc>
              <a:spcBef>
                <a:spcPts val="1800"/>
              </a:spcBef>
              <a:spcAft>
                <a:spcPct val="0"/>
              </a:spcAft>
              <a:buClr>
                <a:schemeClr val="tx1">
                  <a:lumMod val="75000"/>
                </a:schemeClr>
              </a:buClr>
              <a:buSzTx/>
              <a:buFont typeface="Wingdings" panose="05000000000000000000" pitchFamily="2" charset="2"/>
              <a:buChar char="n"/>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突破性进展 </a:t>
            </a: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en-US" altLang="zh-CN" sz="2800" b="0" i="0" u="none" strike="noStrike" kern="0" cap="none" spc="0" normalizeH="0" baseline="0" noProof="0" dirty="0" smtClean="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Gentry</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的工作</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1" indent="-342900" algn="l" defTabSz="914400" rtl="0" eaLnBrk="1" fontAlgn="base" latinLnBrk="0" hangingPunct="1">
              <a:lnSpc>
                <a:spcPct val="150000"/>
              </a:lnSpc>
              <a:spcBef>
                <a:spcPts val="1800"/>
              </a:spcBef>
              <a:spcAft>
                <a:spcPct val="0"/>
              </a:spcAft>
              <a:buClr>
                <a:schemeClr val="tx1">
                  <a:lumMod val="75000"/>
                </a:schemeClr>
              </a:buClr>
              <a:buSzTx/>
              <a:buFont typeface="Wingdings" panose="05000000000000000000" pitchFamily="2" charset="2"/>
              <a:buChar char="n"/>
              <a:defRPr/>
            </a:pP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同态加密的研究方向</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0243"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同态加密</a:t>
            </a:r>
            <a:r>
              <a:rPr lang="en-US" altLang="zh-CN" sz="3200" b="0" dirty="0">
                <a:latin typeface="黑体" panose="02010609060101010101" pitchFamily="49" charset="-122"/>
                <a:ea typeface="黑体" panose="02010609060101010101" pitchFamily="49" charset="-122"/>
              </a:rPr>
              <a:t>(</a:t>
            </a:r>
            <a:r>
              <a:rPr lang="en-US" altLang="zh-CN" b="0" dirty="0">
                <a:latin typeface="Arial" panose="020B0604020202020204" pitchFamily="34" charset="0"/>
                <a:ea typeface="黑体" panose="02010609060101010101" pitchFamily="49" charset="-122"/>
              </a:rPr>
              <a:t>HE</a:t>
            </a:r>
            <a:r>
              <a:rPr lang="en-US" altLang="zh-CN" sz="3200" b="0" dirty="0">
                <a:latin typeface="黑体" panose="02010609060101010101" pitchFamily="49" charset="-122"/>
                <a:ea typeface="黑体" panose="02010609060101010101" pitchFamily="49" charset="-122"/>
              </a:rPr>
              <a:t>)</a:t>
            </a:r>
            <a:r>
              <a:rPr lang="zh-CN" altLang="en-US" sz="3200" b="0" dirty="0">
                <a:latin typeface="黑体" panose="02010609060101010101" pitchFamily="49" charset="-122"/>
                <a:ea typeface="黑体" panose="02010609060101010101" pitchFamily="49" charset="-122"/>
              </a:rPr>
              <a:t>提出</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秘密同态</a:t>
            </a:r>
            <a:endParaRPr lang="en-US" altLang="zh-CN" dirty="0">
              <a:solidFill>
                <a:srgbClr val="00B050"/>
              </a:solidFill>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en-US" altLang="zh-CN" sz="2000" dirty="0">
                <a:ea typeface="微软雅黑" panose="020B0503020204020204" charset="-122"/>
                <a:sym typeface="Wingdings" panose="05000000000000000000" pitchFamily="2" charset="2"/>
              </a:rPr>
              <a:t>1978</a:t>
            </a:r>
            <a:r>
              <a:rPr lang="zh-CN" altLang="en-US" sz="2000" dirty="0">
                <a:ea typeface="微软雅黑" panose="020B0503020204020204" charset="-122"/>
                <a:sym typeface="Wingdings" panose="05000000000000000000" pitchFamily="2" charset="2"/>
              </a:rPr>
              <a:t>年，由</a:t>
            </a:r>
            <a:r>
              <a:rPr lang="en-US" altLang="zh-CN" sz="2000" dirty="0">
                <a:ea typeface="微软雅黑" panose="020B0503020204020204" charset="-122"/>
                <a:sym typeface="Wingdings" panose="05000000000000000000" pitchFamily="2" charset="2"/>
              </a:rPr>
              <a:t>Rivest</a:t>
            </a:r>
            <a:r>
              <a:rPr lang="zh-CN" altLang="en-US" sz="2000" dirty="0">
                <a:ea typeface="微软雅黑" panose="020B0503020204020204" charset="-122"/>
                <a:sym typeface="Wingdings" panose="05000000000000000000" pitchFamily="2" charset="2"/>
              </a:rPr>
              <a:t>等人提出</a:t>
            </a:r>
            <a:endParaRPr lang="en-US" altLang="zh-CN" sz="2000" dirty="0">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指数运算：加法同态</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RSA</a:t>
            </a:r>
            <a:r>
              <a:rPr lang="zh-CN" altLang="en-US" sz="2000" dirty="0">
                <a:latin typeface="微软雅黑" panose="020B0503020204020204" charset="-122"/>
                <a:ea typeface="微软雅黑" panose="020B0503020204020204" charset="-122"/>
                <a:sym typeface="Wingdings" panose="05000000000000000000" pitchFamily="2" charset="2"/>
              </a:rPr>
              <a:t>：乘法同态</a:t>
            </a:r>
            <a:endParaRPr lang="en-US" altLang="zh-CN" sz="2000" dirty="0">
              <a:latin typeface="微软雅黑" panose="020B0503020204020204" charset="-122"/>
              <a:ea typeface="微软雅黑" panose="020B0503020204020204" charset="-122"/>
              <a:sym typeface="Wingdings" panose="05000000000000000000" pitchFamily="2"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111983"/>
          </a:xfrm>
        </p:spPr>
        <p:txBody>
          <a:bodyPr/>
          <a:lstStyle/>
          <a:p>
            <a:pPr algn="ctr"/>
            <a:r>
              <a:rPr lang="zh-CN" altLang="en-US" dirty="0" smtClean="0"/>
              <a:t>云计算简介</a:t>
            </a:r>
            <a:endParaRPr lang="zh-CN" altLang="en-US" dirty="0"/>
          </a:p>
        </p:txBody>
      </p:sp>
      <p:sp>
        <p:nvSpPr>
          <p:cNvPr id="3" name="内容占位符 2"/>
          <p:cNvSpPr>
            <a:spLocks noGrp="1"/>
          </p:cNvSpPr>
          <p:nvPr>
            <p:ph idx="1"/>
          </p:nvPr>
        </p:nvSpPr>
        <p:spPr/>
        <p:txBody>
          <a:bodyPr>
            <a:normAutofit lnSpcReduction="10000"/>
          </a:bodyPr>
          <a:lstStyle/>
          <a:p>
            <a:pPr>
              <a:spcBef>
                <a:spcPct val="20000"/>
              </a:spcBef>
              <a:buFontTx/>
              <a:buChar char="•"/>
            </a:pPr>
            <a:r>
              <a:rPr lang="zh-CN" altLang="en-US" dirty="0" smtClean="0">
                <a:solidFill>
                  <a:srgbClr val="0000CC"/>
                </a:solidFill>
                <a:latin typeface="Times New Roman" panose="02020603050405020304" pitchFamily="18" charset="0"/>
                <a:ea typeface="楷体_GB2312" pitchFamily="49" charset="-122"/>
              </a:rPr>
              <a:t>云计算（</a:t>
            </a:r>
            <a:r>
              <a:rPr lang="en-US" altLang="zh-CN" dirty="0" smtClean="0">
                <a:solidFill>
                  <a:srgbClr val="0000CC"/>
                </a:solidFill>
                <a:latin typeface="Times New Roman" panose="02020603050405020304" pitchFamily="18" charset="0"/>
                <a:ea typeface="楷体_GB2312" pitchFamily="49" charset="-122"/>
              </a:rPr>
              <a:t>Cloud Computing</a:t>
            </a:r>
            <a:r>
              <a:rPr lang="zh-CN" altLang="en-US" dirty="0" smtClean="0">
                <a:solidFill>
                  <a:srgbClr val="0000CC"/>
                </a:solidFill>
                <a:latin typeface="Times New Roman" panose="02020603050405020304" pitchFamily="18" charset="0"/>
                <a:ea typeface="楷体_GB2312" pitchFamily="49" charset="-122"/>
              </a:rPr>
              <a:t>）是一种通过</a:t>
            </a:r>
            <a:r>
              <a:rPr lang="en-US" altLang="zh-CN" dirty="0" smtClean="0">
                <a:solidFill>
                  <a:srgbClr val="0000CC"/>
                </a:solidFill>
                <a:latin typeface="Times New Roman" panose="02020603050405020304" pitchFamily="18" charset="0"/>
                <a:ea typeface="楷体_GB2312" pitchFamily="49" charset="-122"/>
              </a:rPr>
              <a:t>Internet</a:t>
            </a:r>
            <a:r>
              <a:rPr lang="zh-CN" altLang="en-US" dirty="0" smtClean="0">
                <a:solidFill>
                  <a:srgbClr val="0000CC"/>
                </a:solidFill>
                <a:latin typeface="Times New Roman" panose="02020603050405020304" pitchFamily="18" charset="0"/>
                <a:ea typeface="楷体_GB2312" pitchFamily="49" charset="-122"/>
              </a:rPr>
              <a:t>以服务的方式提供动态可伸缩的虚拟化的资源计算模式 。</a:t>
            </a:r>
            <a:endParaRPr lang="zh-CN" altLang="en-US" dirty="0" smtClean="0">
              <a:solidFill>
                <a:srgbClr val="0000CC"/>
              </a:solidFill>
              <a:latin typeface="Times New Roman" panose="02020603050405020304" pitchFamily="18" charset="0"/>
              <a:ea typeface="楷体_GB2312" pitchFamily="49" charset="-122"/>
            </a:endParaRPr>
          </a:p>
          <a:p>
            <a:pPr>
              <a:spcBef>
                <a:spcPct val="20000"/>
              </a:spcBef>
              <a:buFontTx/>
              <a:buChar char="•"/>
            </a:pPr>
            <a:r>
              <a:rPr lang="zh-CN" altLang="en-US" dirty="0" smtClean="0">
                <a:solidFill>
                  <a:srgbClr val="0000CC"/>
                </a:solidFill>
                <a:latin typeface="Times New Roman" panose="02020603050405020304" pitchFamily="18" charset="0"/>
                <a:ea typeface="楷体_GB2312" pitchFamily="49" charset="-122"/>
              </a:rPr>
              <a:t>云计算是一种按使用量付费的模式，这种模式提供可用的、便捷的、按需的网络访问， 这些资源能够被快速提供，就像用水和电一样方便。 </a:t>
            </a:r>
            <a:endParaRPr lang="zh-CN" altLang="en-US" dirty="0" smtClean="0">
              <a:solidFill>
                <a:srgbClr val="0000CC"/>
              </a:solidFill>
              <a:latin typeface="Times New Roman" panose="02020603050405020304" pitchFamily="18" charset="0"/>
              <a:ea typeface="楷体_GB2312" pitchFamily="49" charset="-122"/>
            </a:endParaRPr>
          </a:p>
          <a:p>
            <a:pPr>
              <a:spcBef>
                <a:spcPct val="20000"/>
              </a:spcBef>
              <a:buFontTx/>
              <a:buChar char="•"/>
            </a:pPr>
            <a:r>
              <a:rPr lang="zh-CN" altLang="en-US" dirty="0" smtClean="0">
                <a:solidFill>
                  <a:srgbClr val="0000CC"/>
                </a:solidFill>
                <a:latin typeface="Times New Roman" panose="02020603050405020304" pitchFamily="18" charset="0"/>
                <a:ea typeface="楷体_GB2312" pitchFamily="49" charset="-122"/>
              </a:rPr>
              <a:t>云计算（</a:t>
            </a:r>
            <a:r>
              <a:rPr lang="en-US" altLang="zh-CN" dirty="0" smtClean="0">
                <a:solidFill>
                  <a:srgbClr val="0000CC"/>
                </a:solidFill>
                <a:latin typeface="Times New Roman" panose="02020603050405020304" pitchFamily="18" charset="0"/>
                <a:ea typeface="楷体_GB2312" pitchFamily="49" charset="-122"/>
              </a:rPr>
              <a:t>Cloud Computing</a:t>
            </a:r>
            <a:r>
              <a:rPr lang="zh-CN" altLang="en-US" dirty="0" smtClean="0">
                <a:solidFill>
                  <a:srgbClr val="0000CC"/>
                </a:solidFill>
                <a:latin typeface="Times New Roman" panose="02020603050405020304" pitchFamily="18" charset="0"/>
                <a:ea typeface="楷体_GB2312" pitchFamily="49" charset="-122"/>
              </a:rPr>
              <a:t>）是网格计算（</a:t>
            </a:r>
            <a:r>
              <a:rPr lang="en-US" altLang="zh-CN" dirty="0" smtClean="0">
                <a:solidFill>
                  <a:srgbClr val="0000CC"/>
                </a:solidFill>
                <a:latin typeface="Times New Roman" panose="02020603050405020304" pitchFamily="18" charset="0"/>
                <a:ea typeface="楷体_GB2312" pitchFamily="49" charset="-122"/>
              </a:rPr>
              <a:t>Grid Computing</a:t>
            </a:r>
            <a:r>
              <a:rPr lang="zh-CN" altLang="en-US" dirty="0" smtClean="0">
                <a:solidFill>
                  <a:srgbClr val="0000CC"/>
                </a:solidFill>
                <a:latin typeface="Times New Roman" panose="02020603050405020304" pitchFamily="18" charset="0"/>
                <a:ea typeface="楷体_GB2312" pitchFamily="49" charset="-122"/>
              </a:rPr>
              <a:t>）、（分布式计算）（</a:t>
            </a:r>
            <a:r>
              <a:rPr lang="en-US" altLang="zh-CN" dirty="0" smtClean="0">
                <a:solidFill>
                  <a:srgbClr val="0000CC"/>
                </a:solidFill>
                <a:latin typeface="Times New Roman" panose="02020603050405020304" pitchFamily="18" charset="0"/>
                <a:ea typeface="楷体_GB2312" pitchFamily="49" charset="-122"/>
              </a:rPr>
              <a:t>Distributed Computing</a:t>
            </a:r>
            <a:r>
              <a:rPr lang="zh-CN" altLang="en-US" dirty="0" smtClean="0">
                <a:solidFill>
                  <a:srgbClr val="0000CC"/>
                </a:solidFill>
                <a:latin typeface="Times New Roman" panose="02020603050405020304" pitchFamily="18" charset="0"/>
                <a:ea typeface="楷体_GB2312" pitchFamily="49" charset="-122"/>
              </a:rPr>
              <a:t>）、并行计算（</a:t>
            </a:r>
            <a:r>
              <a:rPr lang="en-US" altLang="zh-CN" dirty="0" smtClean="0">
                <a:solidFill>
                  <a:srgbClr val="0000CC"/>
                </a:solidFill>
                <a:latin typeface="Times New Roman" panose="02020603050405020304" pitchFamily="18" charset="0"/>
                <a:ea typeface="楷体_GB2312" pitchFamily="49" charset="-122"/>
              </a:rPr>
              <a:t>Parallel Computing</a:t>
            </a:r>
            <a:r>
              <a:rPr lang="zh-CN" altLang="en-US" dirty="0" smtClean="0">
                <a:solidFill>
                  <a:srgbClr val="0000CC"/>
                </a:solidFill>
                <a:latin typeface="Times New Roman" panose="02020603050405020304" pitchFamily="18" charset="0"/>
                <a:ea typeface="楷体_GB2312" pitchFamily="49" charset="-122"/>
              </a:rPr>
              <a:t>）、效用计算（</a:t>
            </a:r>
            <a:r>
              <a:rPr lang="en-US" altLang="zh-CN" dirty="0" smtClean="0">
                <a:solidFill>
                  <a:srgbClr val="0000CC"/>
                </a:solidFill>
                <a:latin typeface="Times New Roman" panose="02020603050405020304" pitchFamily="18" charset="0"/>
                <a:ea typeface="楷体_GB2312" pitchFamily="49" charset="-122"/>
              </a:rPr>
              <a:t>Utility Computing</a:t>
            </a:r>
            <a:r>
              <a:rPr lang="zh-CN" altLang="en-US" dirty="0" smtClean="0">
                <a:solidFill>
                  <a:srgbClr val="0000CC"/>
                </a:solidFill>
                <a:latin typeface="Times New Roman" panose="02020603050405020304" pitchFamily="18" charset="0"/>
                <a:ea typeface="楷体_GB2312" pitchFamily="49" charset="-122"/>
              </a:rPr>
              <a:t>）、网络存储（</a:t>
            </a:r>
            <a:r>
              <a:rPr lang="en-US" altLang="zh-CN" dirty="0" smtClean="0">
                <a:solidFill>
                  <a:srgbClr val="0000CC"/>
                </a:solidFill>
                <a:latin typeface="Times New Roman" panose="02020603050405020304" pitchFamily="18" charset="0"/>
                <a:ea typeface="楷体_GB2312" pitchFamily="49" charset="-122"/>
              </a:rPr>
              <a:t>Network Storage Technologies</a:t>
            </a:r>
            <a:r>
              <a:rPr lang="zh-CN" altLang="en-US" dirty="0" smtClean="0">
                <a:solidFill>
                  <a:srgbClr val="0000CC"/>
                </a:solidFill>
                <a:latin typeface="Times New Roman" panose="02020603050405020304" pitchFamily="18" charset="0"/>
                <a:ea typeface="楷体_GB2312" pitchFamily="49" charset="-122"/>
              </a:rPr>
              <a:t>）、虚拟化（</a:t>
            </a:r>
            <a:r>
              <a:rPr lang="en-US" altLang="zh-CN" dirty="0" smtClean="0">
                <a:solidFill>
                  <a:srgbClr val="0000CC"/>
                </a:solidFill>
                <a:latin typeface="Times New Roman" panose="02020603050405020304" pitchFamily="18" charset="0"/>
                <a:ea typeface="楷体_GB2312" pitchFamily="49" charset="-122"/>
              </a:rPr>
              <a:t>Virtualization</a:t>
            </a:r>
            <a:r>
              <a:rPr lang="zh-CN" altLang="en-US" dirty="0" smtClean="0">
                <a:solidFill>
                  <a:srgbClr val="0000CC"/>
                </a:solidFill>
                <a:latin typeface="Times New Roman" panose="02020603050405020304" pitchFamily="18" charset="0"/>
                <a:ea typeface="楷体_GB2312" pitchFamily="49" charset="-122"/>
              </a:rPr>
              <a:t>）、负载均衡（</a:t>
            </a:r>
            <a:r>
              <a:rPr lang="en-US" altLang="zh-CN" dirty="0" smtClean="0">
                <a:solidFill>
                  <a:srgbClr val="0000CC"/>
                </a:solidFill>
                <a:latin typeface="Times New Roman" panose="02020603050405020304" pitchFamily="18" charset="0"/>
                <a:ea typeface="楷体_GB2312" pitchFamily="49" charset="-122"/>
              </a:rPr>
              <a:t>Load Balance</a:t>
            </a:r>
            <a:r>
              <a:rPr lang="zh-CN" altLang="en-US" dirty="0" smtClean="0">
                <a:solidFill>
                  <a:srgbClr val="0000CC"/>
                </a:solidFill>
                <a:latin typeface="Times New Roman" panose="02020603050405020304" pitchFamily="18" charset="0"/>
                <a:ea typeface="楷体_GB2312" pitchFamily="49" charset="-122"/>
              </a:rPr>
              <a:t>）等传统计算机和网络技术发展融合的产物。   </a:t>
            </a:r>
            <a:endParaRPr lang="zh-CN" altLang="en-US" dirty="0" smtClean="0">
              <a:solidFill>
                <a:srgbClr val="0000CC"/>
              </a:solidFill>
              <a:latin typeface="Times New Roman" panose="02020603050405020304" pitchFamily="18" charset="0"/>
              <a:ea typeface="楷体_GB2312" pitchFamily="49" charset="-122"/>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1267" name="Rectangle 3"/>
          <p:cNvSpPr>
            <a:spLocks noGrp="1"/>
          </p:cNvSpPr>
          <p:nvPr>
            <p:ph idx="1"/>
          </p:nvPr>
        </p:nvSpPr>
        <p:spPr>
          <a:xfrm>
            <a:off x="2095500" y="1285875"/>
            <a:ext cx="7229475" cy="5286375"/>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同态加密定义</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同态加密方案</a:t>
            </a:r>
            <a:r>
              <a:rPr lang="en-US" altLang="zh-CN" sz="2400" dirty="0">
                <a:ea typeface="华文新魏" panose="02010800040101010101" pitchFamily="2" charset="-122"/>
              </a:rPr>
              <a:t>E</a:t>
            </a:r>
            <a:r>
              <a:rPr lang="zh-CN" altLang="en-US" dirty="0">
                <a:ea typeface="华文新魏" panose="02010800040101010101" pitchFamily="2" charset="-122"/>
              </a:rPr>
              <a:t>，由</a:t>
            </a:r>
            <a:r>
              <a:rPr lang="en-US" altLang="zh-CN" sz="2400" dirty="0">
                <a:ea typeface="华文新魏" panose="02010800040101010101" pitchFamily="2" charset="-122"/>
              </a:rPr>
              <a:t>4</a:t>
            </a:r>
            <a:r>
              <a:rPr lang="zh-CN" altLang="en-US" dirty="0">
                <a:ea typeface="华文新魏" panose="02010800040101010101" pitchFamily="2" charset="-122"/>
              </a:rPr>
              <a:t>个算法组成：</a:t>
            </a: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a:p>
            <a:pPr lvl="2">
              <a:lnSpc>
                <a:spcPct val="150000"/>
              </a:lnSpc>
              <a:buClr>
                <a:srgbClr val="003366"/>
              </a:buClr>
              <a:buNone/>
            </a:pPr>
            <a:endParaRPr lang="en-US" altLang="zh-CN" sz="2000" dirty="0">
              <a:solidFill>
                <a:srgbClr val="003366"/>
              </a:solidFill>
              <a:latin typeface="微软雅黑" panose="020B0503020204020204" charset="-122"/>
              <a:ea typeface="微软雅黑" panose="020B0503020204020204" charset="-122"/>
              <a:sym typeface="Wingdings" panose="05000000000000000000" pitchFamily="2" charset="2"/>
            </a:endParaRPr>
          </a:p>
          <a:p>
            <a:pPr lvl="2">
              <a:lnSpc>
                <a:spcPct val="150000"/>
              </a:lnSpc>
              <a:buClr>
                <a:srgbClr val="003366"/>
              </a:buClr>
              <a:buNone/>
            </a:pPr>
            <a:endParaRPr lang="en-US" altLang="zh-CN" sz="2000" dirty="0">
              <a:solidFill>
                <a:srgbClr val="003366"/>
              </a:solidFill>
              <a:latin typeface="微软雅黑" panose="020B0503020204020204" charset="-122"/>
              <a:ea typeface="微软雅黑" panose="020B0503020204020204" charset="-122"/>
              <a:sym typeface="Wingdings" panose="05000000000000000000" pitchFamily="2" charset="2"/>
            </a:endParaRPr>
          </a:p>
          <a:p>
            <a:pPr lvl="2">
              <a:lnSpc>
                <a:spcPct val="150000"/>
              </a:lnSpc>
              <a:buClr>
                <a:srgbClr val="003366"/>
              </a:buClr>
              <a:buNone/>
            </a:pPr>
            <a:r>
              <a:rPr lang="zh-CN" altLang="en-US" sz="2000" dirty="0">
                <a:solidFill>
                  <a:srgbClr val="00B050"/>
                </a:solidFill>
                <a:latin typeface="微软雅黑" panose="020B0503020204020204" charset="-122"/>
                <a:ea typeface="微软雅黑" panose="020B0503020204020204" charset="-122"/>
                <a:sym typeface="Wingdings" panose="05000000000000000000" pitchFamily="2" charset="2"/>
              </a:rPr>
              <a:t>加密方案</a:t>
            </a:r>
            <a:r>
              <a:rPr lang="en-US" altLang="zh-CN" sz="2000" dirty="0">
                <a:solidFill>
                  <a:srgbClr val="00B050"/>
                </a:solidFill>
                <a:latin typeface="微软雅黑" panose="020B0503020204020204" charset="-122"/>
                <a:ea typeface="微软雅黑" panose="020B0503020204020204" charset="-122"/>
                <a:sym typeface="Wingdings" panose="05000000000000000000" pitchFamily="2" charset="2"/>
              </a:rPr>
              <a:t>E</a:t>
            </a:r>
            <a:r>
              <a:rPr lang="zh-CN" altLang="en-US" sz="2000" dirty="0">
                <a:solidFill>
                  <a:srgbClr val="00B050"/>
                </a:solidFill>
                <a:latin typeface="微软雅黑" panose="020B0503020204020204" charset="-122"/>
                <a:ea typeface="微软雅黑" panose="020B0503020204020204" charset="-122"/>
                <a:sym typeface="Wingdings" panose="05000000000000000000" pitchFamily="2" charset="2"/>
              </a:rPr>
              <a:t>与运算电路</a:t>
            </a:r>
            <a:r>
              <a:rPr lang="en-US" altLang="zh-CN" sz="2000" dirty="0">
                <a:solidFill>
                  <a:srgbClr val="00B050"/>
                </a:solidFill>
                <a:latin typeface="微软雅黑" panose="020B0503020204020204" charset="-122"/>
                <a:ea typeface="微软雅黑" panose="020B0503020204020204" charset="-122"/>
                <a:sym typeface="Wingdings" panose="05000000000000000000" pitchFamily="2" charset="2"/>
              </a:rPr>
              <a:t>C</a:t>
            </a:r>
            <a:r>
              <a:rPr lang="zh-CN" altLang="en-US" sz="2000" dirty="0">
                <a:solidFill>
                  <a:srgbClr val="00B050"/>
                </a:solidFill>
                <a:latin typeface="微软雅黑" panose="020B0503020204020204" charset="-122"/>
                <a:ea typeface="微软雅黑" panose="020B0503020204020204" charset="-122"/>
                <a:sym typeface="Wingdings" panose="05000000000000000000" pitchFamily="2" charset="2"/>
              </a:rPr>
              <a:t>具有一致性</a:t>
            </a:r>
            <a:endParaRPr lang="en-US" altLang="zh-CN" dirty="0">
              <a:ea typeface="华文新魏" panose="02010800040101010101" pitchFamily="2" charset="-122"/>
            </a:endParaRPr>
          </a:p>
        </p:txBody>
      </p:sp>
      <p:pic>
        <p:nvPicPr>
          <p:cNvPr id="11268" name="Picture 3"/>
          <p:cNvPicPr>
            <a:picLocks noChangeAspect="1"/>
          </p:cNvPicPr>
          <p:nvPr/>
        </p:nvPicPr>
        <p:blipFill>
          <a:blip r:embed="rId1"/>
          <a:stretch>
            <a:fillRect/>
          </a:stretch>
        </p:blipFill>
        <p:spPr>
          <a:xfrm>
            <a:off x="2595563" y="2643188"/>
            <a:ext cx="6215062" cy="433387"/>
          </a:xfrm>
          <a:prstGeom prst="rect">
            <a:avLst/>
          </a:prstGeom>
          <a:noFill/>
          <a:ln w="9525">
            <a:noFill/>
          </a:ln>
        </p:spPr>
      </p:pic>
      <p:pic>
        <p:nvPicPr>
          <p:cNvPr id="11269" name="Picture 4"/>
          <p:cNvPicPr>
            <a:picLocks noChangeAspect="1"/>
          </p:cNvPicPr>
          <p:nvPr/>
        </p:nvPicPr>
        <p:blipFill>
          <a:blip r:embed="rId2"/>
          <a:stretch>
            <a:fillRect/>
          </a:stretch>
        </p:blipFill>
        <p:spPr>
          <a:xfrm>
            <a:off x="2595563" y="3224213"/>
            <a:ext cx="7000875" cy="347662"/>
          </a:xfrm>
          <a:prstGeom prst="rect">
            <a:avLst/>
          </a:prstGeom>
          <a:noFill/>
          <a:ln w="9525">
            <a:noFill/>
          </a:ln>
        </p:spPr>
      </p:pic>
      <p:pic>
        <p:nvPicPr>
          <p:cNvPr id="11270" name="Picture 5"/>
          <p:cNvPicPr>
            <a:picLocks noChangeAspect="1"/>
          </p:cNvPicPr>
          <p:nvPr/>
        </p:nvPicPr>
        <p:blipFill>
          <a:blip r:embed="rId3"/>
          <a:stretch>
            <a:fillRect/>
          </a:stretch>
        </p:blipFill>
        <p:spPr>
          <a:xfrm>
            <a:off x="2595563" y="3775075"/>
            <a:ext cx="5715000" cy="368300"/>
          </a:xfrm>
          <a:prstGeom prst="rect">
            <a:avLst/>
          </a:prstGeom>
          <a:noFill/>
          <a:ln w="9525">
            <a:noFill/>
          </a:ln>
        </p:spPr>
      </p:pic>
      <p:pic>
        <p:nvPicPr>
          <p:cNvPr id="11271" name="Picture 6"/>
          <p:cNvPicPr>
            <a:picLocks noChangeAspect="1"/>
          </p:cNvPicPr>
          <p:nvPr/>
        </p:nvPicPr>
        <p:blipFill>
          <a:blip r:embed="rId4"/>
          <a:stretch>
            <a:fillRect/>
          </a:stretch>
        </p:blipFill>
        <p:spPr>
          <a:xfrm>
            <a:off x="2595563" y="4357688"/>
            <a:ext cx="4321175" cy="390525"/>
          </a:xfrm>
          <a:prstGeom prst="rect">
            <a:avLst/>
          </a:prstGeom>
          <a:noFill/>
          <a:ln w="9525">
            <a:noFill/>
          </a:ln>
        </p:spPr>
      </p:pic>
      <p:pic>
        <p:nvPicPr>
          <p:cNvPr id="11272" name="Picture 7"/>
          <p:cNvPicPr>
            <a:picLocks noChangeAspect="1"/>
          </p:cNvPicPr>
          <p:nvPr/>
        </p:nvPicPr>
        <p:blipFill>
          <a:blip r:embed="rId5"/>
          <a:stretch>
            <a:fillRect/>
          </a:stretch>
        </p:blipFill>
        <p:spPr>
          <a:xfrm>
            <a:off x="7096125" y="4357688"/>
            <a:ext cx="2286000" cy="392112"/>
          </a:xfrm>
          <a:prstGeom prst="rect">
            <a:avLst/>
          </a:prstGeom>
          <a:noFill/>
          <a:ln w="9525">
            <a:noFill/>
          </a:ln>
        </p:spPr>
      </p:pic>
      <p:pic>
        <p:nvPicPr>
          <p:cNvPr id="11273" name="Picture 8"/>
          <p:cNvPicPr>
            <a:picLocks noChangeAspect="1"/>
          </p:cNvPicPr>
          <p:nvPr/>
        </p:nvPicPr>
        <p:blipFill>
          <a:blip r:embed="rId6"/>
          <a:stretch>
            <a:fillRect/>
          </a:stretch>
        </p:blipFill>
        <p:spPr>
          <a:xfrm>
            <a:off x="2809875" y="4929188"/>
            <a:ext cx="6842125" cy="398462"/>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2291"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同态加密定义</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同态对应于运算电路</a:t>
            </a:r>
            <a:r>
              <a:rPr lang="en-US" altLang="zh-CN" dirty="0">
                <a:ea typeface="华文新魏" panose="02010800040101010101" pitchFamily="2" charset="-122"/>
              </a:rPr>
              <a:t>(</a:t>
            </a:r>
            <a:r>
              <a:rPr lang="zh-CN" altLang="en-US" dirty="0">
                <a:ea typeface="华文新魏" panose="02010800040101010101" pitchFamily="2" charset="-122"/>
              </a:rPr>
              <a:t>计算模式</a:t>
            </a:r>
            <a:r>
              <a:rPr lang="en-US" altLang="zh-CN" dirty="0">
                <a:ea typeface="华文新魏" panose="02010800040101010101" pitchFamily="2" charset="-122"/>
              </a:rPr>
              <a:t>)</a:t>
            </a:r>
            <a:endParaRPr lang="en-US" altLang="zh-CN" dirty="0">
              <a:solidFill>
                <a:srgbClr val="00B050"/>
              </a:solidFill>
              <a:ea typeface="华文新魏" panose="02010800040101010101" pitchFamily="2" charset="-122"/>
            </a:endParaRPr>
          </a:p>
          <a:p>
            <a:pPr lvl="2">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 计算机中加</a:t>
            </a:r>
            <a:r>
              <a:rPr lang="en-US" altLang="zh-CN" sz="1800" dirty="0">
                <a:latin typeface="微软雅黑" panose="020B0503020204020204" charset="-122"/>
                <a:ea typeface="微软雅黑" panose="020B0503020204020204" charset="-122"/>
                <a:sym typeface="Wingdings" panose="05000000000000000000" pitchFamily="2" charset="2"/>
              </a:rPr>
              <a:t>/</a:t>
            </a:r>
            <a:r>
              <a:rPr lang="zh-CN" altLang="en-US" sz="1800" dirty="0">
                <a:latin typeface="微软雅黑" panose="020B0503020204020204" charset="-122"/>
                <a:ea typeface="微软雅黑" panose="020B0503020204020204" charset="-122"/>
                <a:sym typeface="Wingdings" panose="05000000000000000000" pitchFamily="2" charset="2"/>
              </a:rPr>
              <a:t>乘法同态</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None/>
            </a:pPr>
            <a:endParaRPr lang="en-US" altLang="zh-CN" sz="20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sym typeface="Wingdings" panose="05000000000000000000" pitchFamily="2" charset="2"/>
              </a:rPr>
              <a:t> </a:t>
            </a:r>
            <a:r>
              <a:rPr lang="zh-CN" altLang="en-US" dirty="0">
                <a:ea typeface="华文新魏" panose="02010800040101010101" pitchFamily="2" charset="-122"/>
                <a:sym typeface="Wingdings" panose="05000000000000000000" pitchFamily="2" charset="2"/>
              </a:rPr>
              <a:t>全同态加密方案</a:t>
            </a:r>
            <a:r>
              <a:rPr lang="en-US" altLang="zh-CN" dirty="0">
                <a:ea typeface="华文新魏" panose="02010800040101010101" pitchFamily="2" charset="-122"/>
                <a:sym typeface="Wingdings" panose="05000000000000000000" pitchFamily="2" charset="2"/>
              </a:rPr>
              <a:t>(</a:t>
            </a:r>
            <a:r>
              <a:rPr lang="en-US" altLang="zh-CN" sz="2400" dirty="0">
                <a:ea typeface="华文新魏" panose="02010800040101010101" pitchFamily="2" charset="-122"/>
                <a:sym typeface="Wingdings" panose="05000000000000000000" pitchFamily="2" charset="2"/>
              </a:rPr>
              <a:t>FHE</a:t>
            </a:r>
            <a:r>
              <a:rPr lang="en-US" altLang="zh-CN" dirty="0">
                <a:ea typeface="华文新魏" panose="02010800040101010101" pitchFamily="2" charset="-122"/>
                <a:sym typeface="Wingdings" panose="05000000000000000000" pitchFamily="2" charset="2"/>
              </a:rPr>
              <a:t>)</a:t>
            </a:r>
            <a:endParaRPr lang="en-US" altLang="zh-CN" dirty="0">
              <a:ea typeface="华文新魏" panose="02010800040101010101" pitchFamily="2" charset="-122"/>
              <a:sym typeface="Wingdings" panose="05000000000000000000" pitchFamily="2" charset="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加密方案对所有布尔电路都具有一致性</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密码学“圣杯”</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eaLnBrk="1" hangingPunct="1">
              <a:lnSpc>
                <a:spcPct val="150000"/>
              </a:lnSpc>
              <a:buFont typeface="Wingdings" panose="05000000000000000000" pitchFamily="2" charset="2"/>
              <a:buChar char="p"/>
            </a:pPr>
            <a:endParaRPr lang="en-US" altLang="zh-CN" dirty="0">
              <a:ea typeface="华文新魏" panose="02010800040101010101" pitchFamily="2" charset="-122"/>
              <a:sym typeface="Wingdings" panose="05000000000000000000" pitchFamily="2" charset="2"/>
            </a:endParaRPr>
          </a:p>
        </p:txBody>
      </p:sp>
      <p:pic>
        <p:nvPicPr>
          <p:cNvPr id="12292" name="Picture 2"/>
          <p:cNvPicPr>
            <a:picLocks noChangeAspect="1"/>
          </p:cNvPicPr>
          <p:nvPr/>
        </p:nvPicPr>
        <p:blipFill>
          <a:blip r:embed="rId1"/>
          <a:stretch>
            <a:fillRect/>
          </a:stretch>
        </p:blipFill>
        <p:spPr>
          <a:xfrm>
            <a:off x="3309938" y="3071813"/>
            <a:ext cx="3490912" cy="428625"/>
          </a:xfrm>
          <a:prstGeom prst="rect">
            <a:avLst/>
          </a:prstGeom>
          <a:noFill/>
          <a:ln w="9525">
            <a:noFill/>
          </a:ln>
        </p:spPr>
      </p:pic>
      <p:pic>
        <p:nvPicPr>
          <p:cNvPr id="12293" name="Picture 4"/>
          <p:cNvPicPr>
            <a:picLocks noChangeAspect="1"/>
          </p:cNvPicPr>
          <p:nvPr/>
        </p:nvPicPr>
        <p:blipFill>
          <a:blip r:embed="rId2"/>
          <a:stretch>
            <a:fillRect/>
          </a:stretch>
        </p:blipFill>
        <p:spPr>
          <a:xfrm>
            <a:off x="4738688" y="3695700"/>
            <a:ext cx="657225" cy="304800"/>
          </a:xfrm>
          <a:prstGeom prst="rect">
            <a:avLst/>
          </a:prstGeom>
          <a:noFill/>
          <a:ln w="9525">
            <a:noFill/>
          </a:ln>
        </p:spPr>
      </p:pic>
      <p:pic>
        <p:nvPicPr>
          <p:cNvPr id="12294" name="Picture 5"/>
          <p:cNvPicPr>
            <a:picLocks noChangeAspect="1"/>
          </p:cNvPicPr>
          <p:nvPr/>
        </p:nvPicPr>
        <p:blipFill>
          <a:blip r:embed="rId3"/>
          <a:stretch>
            <a:fillRect/>
          </a:stretch>
        </p:blipFill>
        <p:spPr>
          <a:xfrm>
            <a:off x="5413375" y="3687763"/>
            <a:ext cx="1539875" cy="312737"/>
          </a:xfrm>
          <a:prstGeom prst="rect">
            <a:avLst/>
          </a:prstGeom>
          <a:noFill/>
          <a:ln w="9525">
            <a:noFill/>
          </a:ln>
        </p:spPr>
      </p:pic>
      <p:pic>
        <p:nvPicPr>
          <p:cNvPr id="12295" name="Picture 7"/>
          <p:cNvPicPr>
            <a:picLocks noChangeAspect="1"/>
          </p:cNvPicPr>
          <p:nvPr/>
        </p:nvPicPr>
        <p:blipFill>
          <a:blip r:embed="rId4"/>
          <a:stretch>
            <a:fillRect/>
          </a:stretch>
        </p:blipFill>
        <p:spPr>
          <a:xfrm>
            <a:off x="3309938" y="3643313"/>
            <a:ext cx="1417637" cy="28575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2</a:t>
            </a:r>
            <a:r>
              <a:rPr lang="en-US" altLang="zh-CN" sz="3200" b="0" dirty="0">
                <a:latin typeface="黑体" panose="02010609060101010101" pitchFamily="49" charset="-122"/>
                <a:ea typeface="黑体" panose="02010609060101010101" pitchFamily="49" charset="-122"/>
              </a:rPr>
              <a:t>009</a:t>
            </a:r>
            <a:r>
              <a:rPr lang="zh-CN" altLang="en-US" sz="3200" b="0" dirty="0">
                <a:latin typeface="黑体" panose="02010609060101010101" pitchFamily="49" charset="-122"/>
                <a:ea typeface="黑体" panose="02010609060101010101" pitchFamily="49" charset="-122"/>
              </a:rPr>
              <a:t>年以前</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sz="2400" dirty="0">
                <a:ea typeface="华文新魏" panose="02010800040101010101" pitchFamily="2" charset="-122"/>
              </a:rPr>
              <a:t>Rivest</a:t>
            </a:r>
            <a:r>
              <a:rPr lang="zh-CN" altLang="en-US" dirty="0">
                <a:ea typeface="华文新魏" panose="02010800040101010101" pitchFamily="2" charset="-122"/>
              </a:rPr>
              <a:t>方案</a:t>
            </a:r>
            <a:r>
              <a:rPr lang="en-US" altLang="zh-CN" sz="2400" dirty="0">
                <a:ea typeface="华文新魏" panose="02010800040101010101" pitchFamily="2" charset="-122"/>
              </a:rPr>
              <a:t>(1978)</a:t>
            </a:r>
            <a:r>
              <a:rPr lang="zh-CN" altLang="en-US" dirty="0">
                <a:ea typeface="华文新魏" panose="02010800040101010101" pitchFamily="2" charset="-122"/>
              </a:rPr>
              <a:t>及其改进方案</a:t>
            </a:r>
            <a:endParaRPr lang="en-US" altLang="zh-CN" dirty="0">
              <a:solidFill>
                <a:srgbClr val="00B050"/>
              </a:solidFill>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1978</a:t>
            </a:r>
            <a:r>
              <a:rPr lang="zh-CN" altLang="en-US" sz="2000" dirty="0">
                <a:latin typeface="微软雅黑" panose="020B0503020204020204" charset="-122"/>
                <a:ea typeface="微软雅黑" panose="020B0503020204020204" charset="-122"/>
                <a:sym typeface="Wingdings" panose="05000000000000000000" pitchFamily="2" charset="2"/>
              </a:rPr>
              <a:t>年</a:t>
            </a:r>
            <a:endParaRPr lang="en-US" altLang="zh-CN" sz="2000" dirty="0">
              <a:latin typeface="微软雅黑" panose="020B0503020204020204" charset="-122"/>
              <a:ea typeface="微软雅黑" panose="020B0503020204020204" charset="-122"/>
              <a:sym typeface="Wingdings" panose="05000000000000000000" pitchFamily="2" charset="2"/>
            </a:endParaRPr>
          </a:p>
        </p:txBody>
      </p:sp>
      <p:pic>
        <p:nvPicPr>
          <p:cNvPr id="13316" name="Picture 4"/>
          <p:cNvPicPr>
            <a:picLocks noChangeAspect="1"/>
          </p:cNvPicPr>
          <p:nvPr/>
        </p:nvPicPr>
        <p:blipFill>
          <a:blip r:embed="rId1"/>
          <a:stretch>
            <a:fillRect/>
          </a:stretch>
        </p:blipFill>
        <p:spPr>
          <a:xfrm>
            <a:off x="2809875" y="2500313"/>
            <a:ext cx="5072063" cy="3983037"/>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4339"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2</a:t>
            </a:r>
            <a:r>
              <a:rPr lang="en-US" altLang="zh-CN" sz="3200" b="0" dirty="0">
                <a:latin typeface="黑体" panose="02010609060101010101" pitchFamily="49" charset="-122"/>
                <a:ea typeface="黑体" panose="02010609060101010101" pitchFamily="49" charset="-122"/>
              </a:rPr>
              <a:t>009</a:t>
            </a:r>
            <a:r>
              <a:rPr lang="zh-CN" altLang="en-US" sz="3200" b="0" dirty="0">
                <a:latin typeface="黑体" panose="02010609060101010101" pitchFamily="49" charset="-122"/>
                <a:ea typeface="黑体" panose="02010609060101010101" pitchFamily="49" charset="-122"/>
              </a:rPr>
              <a:t>年以前</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sz="2400" dirty="0">
                <a:ea typeface="华文新魏" panose="02010800040101010101" pitchFamily="2" charset="-122"/>
              </a:rPr>
              <a:t>Rivest</a:t>
            </a:r>
            <a:r>
              <a:rPr lang="zh-CN" altLang="en-US" dirty="0">
                <a:ea typeface="华文新魏" panose="02010800040101010101" pitchFamily="2" charset="-122"/>
              </a:rPr>
              <a:t>方案及其改进方案</a:t>
            </a:r>
            <a:endParaRPr lang="en-US" altLang="zh-CN" dirty="0">
              <a:solidFill>
                <a:srgbClr val="00B050"/>
              </a:solidFill>
              <a:ea typeface="华文新魏" panose="02010800040101010101" pitchFamily="2" charset="-12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满足加</a:t>
            </a:r>
            <a:r>
              <a:rPr lang="en-US" altLang="zh-CN" sz="2000" dirty="0">
                <a:latin typeface="微软雅黑" panose="020B0503020204020204" charset="-122"/>
                <a:ea typeface="微软雅黑" panose="020B0503020204020204" charset="-122"/>
                <a:sym typeface="Wingdings" panose="05000000000000000000" pitchFamily="2" charset="2"/>
              </a:rPr>
              <a:t>/</a:t>
            </a:r>
            <a:r>
              <a:rPr lang="zh-CN" altLang="en-US" sz="2000" dirty="0">
                <a:latin typeface="微软雅黑" panose="020B0503020204020204" charset="-122"/>
                <a:ea typeface="微软雅黑" panose="020B0503020204020204" charset="-122"/>
                <a:sym typeface="Wingdings" panose="05000000000000000000" pitchFamily="2" charset="2"/>
              </a:rPr>
              <a:t>乘法同态</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2000" dirty="0">
                <a:latin typeface="微软雅黑" panose="020B0503020204020204" charset="-122"/>
                <a:ea typeface="微软雅黑" panose="020B0503020204020204" charset="-122"/>
                <a:sym typeface="Wingdings" panose="05000000000000000000" pitchFamily="2" charset="2"/>
              </a:rPr>
              <a:t>小数据加密问题</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a:t>
            </a:r>
            <a:r>
              <a:rPr lang="en-US" altLang="zh-CN" sz="2000" dirty="0">
                <a:latin typeface="微软雅黑" panose="020B0503020204020204" charset="-122"/>
                <a:ea typeface="微软雅黑" panose="020B0503020204020204" charset="-122"/>
                <a:sym typeface="Wingdings" panose="05000000000000000000" pitchFamily="2" charset="2"/>
              </a:rPr>
              <a:t>Ciphertext-only</a:t>
            </a:r>
            <a:r>
              <a:rPr lang="zh-CN" altLang="en-US" sz="2000" dirty="0">
                <a:latin typeface="微软雅黑" panose="020B0503020204020204" charset="-122"/>
                <a:ea typeface="微软雅黑" panose="020B0503020204020204" charset="-122"/>
                <a:sym typeface="Wingdings" panose="05000000000000000000" pitchFamily="2" charset="2"/>
              </a:rPr>
              <a:t>攻击，已知明文</a:t>
            </a:r>
            <a:r>
              <a:rPr lang="en-US" altLang="zh-CN" sz="2000" dirty="0">
                <a:latin typeface="微软雅黑" panose="020B0503020204020204" charset="-122"/>
                <a:ea typeface="微软雅黑" panose="020B0503020204020204" charset="-122"/>
                <a:sym typeface="Wingdings" panose="05000000000000000000" pitchFamily="2" charset="2"/>
              </a:rPr>
              <a:t>/</a:t>
            </a:r>
            <a:r>
              <a:rPr lang="zh-CN" altLang="en-US" sz="2000" dirty="0">
                <a:latin typeface="微软雅黑" panose="020B0503020204020204" charset="-122"/>
                <a:ea typeface="微软雅黑" panose="020B0503020204020204" charset="-122"/>
                <a:sym typeface="Wingdings" panose="05000000000000000000" pitchFamily="2" charset="2"/>
              </a:rPr>
              <a:t>密文攻击</a:t>
            </a:r>
            <a:endParaRPr lang="en-US" altLang="zh-CN" sz="2000" dirty="0">
              <a:latin typeface="微软雅黑" panose="020B0503020204020204" charset="-122"/>
              <a:ea typeface="微软雅黑" panose="020B0503020204020204" charset="-122"/>
              <a:sym typeface="Wingdings" panose="05000000000000000000" pitchFamily="2" charset="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5363"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2</a:t>
            </a:r>
            <a:r>
              <a:rPr lang="en-US" altLang="zh-CN" sz="3200" b="0" dirty="0">
                <a:latin typeface="黑体" panose="02010609060101010101" pitchFamily="49" charset="-122"/>
                <a:ea typeface="黑体" panose="02010609060101010101" pitchFamily="49" charset="-122"/>
              </a:rPr>
              <a:t>009</a:t>
            </a:r>
            <a:r>
              <a:rPr lang="zh-CN" altLang="en-US" sz="3200" b="0" dirty="0">
                <a:latin typeface="黑体" panose="02010609060101010101" pitchFamily="49" charset="-122"/>
                <a:ea typeface="黑体" panose="02010609060101010101" pitchFamily="49" charset="-122"/>
              </a:rPr>
              <a:t>年以前</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rPr>
              <a:t> GM</a:t>
            </a:r>
            <a:r>
              <a:rPr lang="zh-CN" altLang="en-US" dirty="0">
                <a:ea typeface="华文新魏" panose="02010800040101010101" pitchFamily="2" charset="-122"/>
              </a:rPr>
              <a:t>方案</a:t>
            </a:r>
            <a:endParaRPr lang="en-US" altLang="zh-CN" dirty="0">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2000" dirty="0">
                <a:latin typeface="微软雅黑" panose="020B0503020204020204" charset="-122"/>
                <a:ea typeface="微软雅黑" panose="020B0503020204020204" charset="-122"/>
                <a:sym typeface="Wingdings" panose="05000000000000000000" pitchFamily="2" charset="2"/>
              </a:rPr>
              <a:t>第一个满足语义安全</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sym typeface="Wingdings" panose="05000000000000000000" pitchFamily="2" charset="2"/>
              </a:rPr>
              <a:t> El Gamal</a:t>
            </a:r>
            <a:r>
              <a:rPr lang="zh-CN" altLang="en-US" sz="2400" dirty="0">
                <a:ea typeface="华文新魏" panose="02010800040101010101" pitchFamily="2" charset="-122"/>
                <a:sym typeface="Wingdings" panose="05000000000000000000" pitchFamily="2" charset="2"/>
              </a:rPr>
              <a:t>方案</a:t>
            </a:r>
            <a:endParaRPr lang="en-US" altLang="zh-CN" sz="2400" dirty="0">
              <a:ea typeface="华文新魏" panose="02010800040101010101" pitchFamily="2" charset="-122"/>
              <a:sym typeface="Wingdings" panose="05000000000000000000" pitchFamily="2" charset="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sym typeface="Wingdings" panose="05000000000000000000" pitchFamily="2" charset="2"/>
              </a:rPr>
              <a:t> Paillier</a:t>
            </a:r>
            <a:r>
              <a:rPr lang="zh-CN" altLang="en-US" sz="2400" dirty="0">
                <a:ea typeface="华文新魏" panose="02010800040101010101" pitchFamily="2" charset="-122"/>
                <a:sym typeface="Wingdings" panose="05000000000000000000" pitchFamily="2" charset="2"/>
              </a:rPr>
              <a:t>方案</a:t>
            </a:r>
            <a:endParaRPr lang="en-US" altLang="zh-CN" sz="2400" dirty="0">
              <a:ea typeface="华文新魏" panose="02010800040101010101" pitchFamily="2" charset="-122"/>
              <a:sym typeface="Wingdings" panose="05000000000000000000" pitchFamily="2" charset="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sym typeface="Wingdings" panose="05000000000000000000" pitchFamily="2" charset="2"/>
              </a:rPr>
              <a:t> </a:t>
            </a:r>
            <a:r>
              <a:rPr lang="zh-CN" altLang="en-US" sz="2400" dirty="0">
                <a:ea typeface="华文新魏" panose="02010800040101010101" pitchFamily="2" charset="-122"/>
                <a:sym typeface="Wingdings" panose="05000000000000000000" pitchFamily="2" charset="2"/>
              </a:rPr>
              <a:t>基于格密码理论</a:t>
            </a:r>
            <a:endParaRPr lang="en-US" altLang="zh-CN" sz="2400" dirty="0">
              <a:ea typeface="华文新魏" panose="02010800040101010101" pitchFamily="2" charset="-122"/>
              <a:sym typeface="Wingdings" panose="05000000000000000000" pitchFamily="2" charset="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a:t>
            </a:r>
            <a:r>
              <a:rPr lang="en-US" altLang="zh-CN" sz="2000" dirty="0">
                <a:ea typeface="微软雅黑" panose="020B0503020204020204" charset="-122"/>
                <a:sym typeface="Wingdings" panose="05000000000000000000" pitchFamily="2" charset="2"/>
              </a:rPr>
              <a:t>Ajtai and Dwork</a:t>
            </a:r>
            <a:endParaRPr lang="en-US" altLang="zh-CN" sz="2000" dirty="0">
              <a:ea typeface="微软雅黑" panose="020B0503020204020204" charset="-122"/>
              <a:sym typeface="Wingdings" panose="05000000000000000000" pitchFamily="2" charset="2"/>
            </a:endParaRPr>
          </a:p>
        </p:txBody>
      </p:sp>
      <p:sp>
        <p:nvSpPr>
          <p:cNvPr id="15364" name="TextBox 3"/>
          <p:cNvSpPr txBox="1"/>
          <p:nvPr/>
        </p:nvSpPr>
        <p:spPr>
          <a:xfrm>
            <a:off x="2309813" y="5929313"/>
            <a:ext cx="7286625" cy="614045"/>
          </a:xfrm>
          <a:prstGeom prst="rect">
            <a:avLst/>
          </a:prstGeom>
          <a:noFill/>
          <a:ln w="9525">
            <a:noFill/>
          </a:ln>
        </p:spPr>
        <p:txBody>
          <a:bodyPr>
            <a:spAutoFit/>
          </a:bodyPr>
          <a:p>
            <a:r>
              <a:rPr lang="en-US" altLang="zh-CN" sz="1600" dirty="0">
                <a:latin typeface="Arial" panose="020B0604020202020204" pitchFamily="34" charset="0"/>
              </a:rPr>
              <a:t>[1</a:t>
            </a:r>
            <a:r>
              <a:rPr lang="en-US" altLang="zh-CN" sz="1600" dirty="0">
                <a:latin typeface="Times New Roman" panose="02020603050405020304" pitchFamily="18" charset="0"/>
                <a:cs typeface="Times New Roman" panose="02020603050405020304" pitchFamily="18" charset="0"/>
              </a:rPr>
              <a:t>] Vinod Vaikuntanathan. Computing Blindfolded: New Developments in Fully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Homomorphic Encryption</a:t>
            </a:r>
            <a:r>
              <a:rPr lang="en-US" altLang="zh-CN"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FOCS 2011, pp. 5-16</a:t>
            </a:r>
            <a:endParaRPr lang="zh-CN" altLang="en-US" sz="1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发展历程</a:t>
            </a:r>
            <a:endParaRPr lang="en-US" altLang="zh-CN" sz="3600" dirty="0">
              <a:latin typeface="黑体" panose="02010609060101010101" pitchFamily="49" charset="-122"/>
              <a:ea typeface="黑体" panose="02010609060101010101" pitchFamily="49" charset="-122"/>
            </a:endParaRPr>
          </a:p>
        </p:txBody>
      </p:sp>
      <p:sp>
        <p:nvSpPr>
          <p:cNvPr id="16387"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2</a:t>
            </a:r>
            <a:r>
              <a:rPr lang="en-US" altLang="zh-CN" sz="3200" b="0" dirty="0">
                <a:latin typeface="黑体" panose="02010609060101010101" pitchFamily="49" charset="-122"/>
                <a:ea typeface="黑体" panose="02010609060101010101" pitchFamily="49" charset="-122"/>
              </a:rPr>
              <a:t>009</a:t>
            </a:r>
            <a:r>
              <a:rPr lang="zh-CN" altLang="en-US" sz="3200" b="0" dirty="0">
                <a:latin typeface="黑体" panose="02010609060101010101" pitchFamily="49" charset="-122"/>
                <a:ea typeface="黑体" panose="02010609060101010101" pitchFamily="49" charset="-122"/>
              </a:rPr>
              <a:t>年以前</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rPr>
              <a:t> </a:t>
            </a:r>
            <a:r>
              <a:rPr lang="zh-CN" altLang="en-US" dirty="0">
                <a:ea typeface="华文新魏" panose="02010800040101010101" pitchFamily="2" charset="-122"/>
              </a:rPr>
              <a:t>方案不足</a:t>
            </a:r>
            <a:endParaRPr lang="zh-CN" altLang="en-US" dirty="0">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2000" dirty="0">
                <a:latin typeface="微软雅黑" panose="020B0503020204020204" charset="-122"/>
                <a:ea typeface="微软雅黑" panose="020B0503020204020204" charset="-122"/>
                <a:sym typeface="Wingdings" panose="05000000000000000000" pitchFamily="2" charset="2"/>
              </a:rPr>
              <a:t>满足加</a:t>
            </a:r>
            <a:r>
              <a:rPr lang="en-US" altLang="zh-CN" sz="2000" dirty="0">
                <a:latin typeface="微软雅黑" panose="020B0503020204020204" charset="-122"/>
                <a:ea typeface="微软雅黑" panose="020B0503020204020204" charset="-122"/>
                <a:sym typeface="Wingdings" panose="05000000000000000000" pitchFamily="2" charset="2"/>
              </a:rPr>
              <a:t>/</a:t>
            </a:r>
            <a:r>
              <a:rPr lang="zh-CN" altLang="en-US" sz="2000" dirty="0">
                <a:latin typeface="微软雅黑" panose="020B0503020204020204" charset="-122"/>
                <a:ea typeface="微软雅黑" panose="020B0503020204020204" charset="-122"/>
                <a:sym typeface="Wingdings" panose="05000000000000000000" pitchFamily="2" charset="2"/>
              </a:rPr>
              <a:t>乘法同态，电路深度增加不适用</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2000" dirty="0">
                <a:latin typeface="微软雅黑" panose="020B0503020204020204" charset="-122"/>
                <a:ea typeface="微软雅黑" panose="020B0503020204020204" charset="-122"/>
                <a:sym typeface="Wingdings" panose="05000000000000000000" pitchFamily="2" charset="2"/>
              </a:rPr>
              <a:t>安全性受到挑战</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2000" dirty="0">
                <a:latin typeface="微软雅黑" panose="020B0503020204020204" charset="-122"/>
                <a:ea typeface="微软雅黑" panose="020B0503020204020204" charset="-122"/>
                <a:sym typeface="Wingdings" panose="05000000000000000000" pitchFamily="2" charset="2"/>
              </a:rPr>
              <a:t>无真正意义的安全全同态加密方案</a:t>
            </a:r>
            <a:endParaRPr lang="en-US" altLang="zh-CN" sz="2000" dirty="0">
              <a:latin typeface="微软雅黑" panose="020B0503020204020204" charset="-122"/>
              <a:ea typeface="微软雅黑" panose="020B0503020204020204" charset="-122"/>
              <a:sym typeface="Wingdings" panose="05000000000000000000" pitchFamily="2"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17411"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突破性进展</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dirty="0">
                <a:ea typeface="华文新魏" panose="02010800040101010101" pitchFamily="2" charset="-122"/>
              </a:rPr>
              <a:t>Gentry</a:t>
            </a:r>
            <a:r>
              <a:rPr lang="en-US" altLang="zh-CN" baseline="30000" dirty="0">
                <a:ea typeface="华文新魏" panose="02010800040101010101" pitchFamily="2" charset="-122"/>
              </a:rPr>
              <a:t>[2]  </a:t>
            </a:r>
            <a:r>
              <a:rPr lang="en-US" altLang="zh-CN" dirty="0">
                <a:ea typeface="华文新魏" panose="02010800040101010101" pitchFamily="2" charset="-122"/>
              </a:rPr>
              <a:t>&amp; STOC’09</a:t>
            </a:r>
            <a:endParaRPr lang="en-US" altLang="zh-CN" dirty="0">
              <a:solidFill>
                <a:srgbClr val="00B050"/>
              </a:solidFill>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IBM</a:t>
            </a:r>
            <a:r>
              <a:rPr lang="zh-CN" altLang="en-US" sz="2000" dirty="0">
                <a:latin typeface="微软雅黑" panose="020B0503020204020204" charset="-122"/>
                <a:ea typeface="微软雅黑" panose="020B0503020204020204" charset="-122"/>
                <a:sym typeface="Wingdings" panose="05000000000000000000" pitchFamily="2" charset="2"/>
              </a:rPr>
              <a:t>研究员，</a:t>
            </a:r>
            <a:r>
              <a:rPr lang="en-US" altLang="zh-CN" sz="2000" dirty="0">
                <a:latin typeface="微软雅黑" panose="020B0503020204020204" charset="-122"/>
                <a:ea typeface="微软雅黑" panose="020B0503020204020204" charset="-122"/>
                <a:sym typeface="Wingdings" panose="05000000000000000000" pitchFamily="2" charset="2"/>
              </a:rPr>
              <a:t>2009</a:t>
            </a:r>
            <a:r>
              <a:rPr lang="zh-CN" altLang="en-US" sz="2000" dirty="0">
                <a:latin typeface="微软雅黑" panose="020B0503020204020204" charset="-122"/>
                <a:ea typeface="微软雅黑" panose="020B0503020204020204" charset="-122"/>
                <a:sym typeface="Wingdings" panose="05000000000000000000" pitchFamily="2" charset="2"/>
              </a:rPr>
              <a:t>年毕业于斯坦福大学</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利用理想格理论</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系统性的提出全同态加密的构造方法</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3">
              <a:lnSpc>
                <a:spcPct val="150000"/>
              </a:lnSpc>
              <a:buFont typeface="Wingdings" panose="05000000000000000000" pitchFamily="2" charset="2"/>
              <a:buChar char="ü"/>
            </a:pPr>
            <a:r>
              <a:rPr lang="zh-CN" altLang="en-US" sz="1600" dirty="0">
                <a:latin typeface="黑体" panose="02010609060101010101" pitchFamily="49" charset="-122"/>
                <a:ea typeface="黑体" panose="02010609060101010101" pitchFamily="49" charset="-122"/>
                <a:sym typeface="Wingdings" panose="05000000000000000000" pitchFamily="2" charset="2"/>
              </a:rPr>
              <a:t>  任意电路的一致性</a:t>
            </a:r>
            <a:endParaRPr lang="en-US" altLang="zh-CN" sz="1600" dirty="0">
              <a:latin typeface="黑体" panose="02010609060101010101" pitchFamily="49" charset="-122"/>
              <a:ea typeface="黑体" panose="02010609060101010101" pitchFamily="49" charset="-122"/>
              <a:sym typeface="Wingdings" panose="05000000000000000000" pitchFamily="2" charset="2"/>
            </a:endParaRPr>
          </a:p>
        </p:txBody>
      </p:sp>
      <p:sp>
        <p:nvSpPr>
          <p:cNvPr id="17412" name="TextBox 3"/>
          <p:cNvSpPr txBox="1"/>
          <p:nvPr/>
        </p:nvSpPr>
        <p:spPr>
          <a:xfrm>
            <a:off x="1952625" y="5857875"/>
            <a:ext cx="7500938" cy="583565"/>
          </a:xfrm>
          <a:prstGeom prst="rect">
            <a:avLst/>
          </a:prstGeom>
          <a:noFill/>
          <a:ln w="9525">
            <a:noFill/>
          </a:ln>
        </p:spPr>
        <p:txBody>
          <a:bodyPr>
            <a:spAutoFit/>
          </a:bodyPr>
          <a:p>
            <a:r>
              <a:rPr lang="en-US" altLang="zh-CN" sz="1600" dirty="0">
                <a:latin typeface="Times New Roman" panose="02020603050405020304" pitchFamily="18" charset="0"/>
                <a:cs typeface="Times New Roman" panose="02020603050405020304" pitchFamily="18" charset="0"/>
              </a:rPr>
              <a:t>[2]  Craig Gentry. Fully Homomorphic Encryption Using Ideal Lattices. </a:t>
            </a:r>
            <a:r>
              <a:rPr lang="en-US" altLang="zh-CN" sz="1600" i="1" dirty="0">
                <a:latin typeface="Times New Roman" panose="02020603050405020304" pitchFamily="18" charset="0"/>
                <a:cs typeface="Times New Roman" panose="02020603050405020304" pitchFamily="18" charset="0"/>
              </a:rPr>
              <a:t>ACM STOC’09</a:t>
            </a:r>
            <a:r>
              <a:rPr lang="en-US" altLang="zh-CN"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May 2009, Maryland, USA, pp. 169-178.</a:t>
            </a:r>
            <a:endParaRPr lang="zh-CN" altLang="en-US" sz="1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18435"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预备知识</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格</a:t>
            </a:r>
            <a:endParaRPr lang="en-US" altLang="zh-CN" dirty="0">
              <a:solidFill>
                <a:srgbClr val="00B050"/>
              </a:solidFill>
              <a:ea typeface="华文新魏" panose="02010800040101010101" pitchFamily="2" charset="-122"/>
            </a:endParaRPr>
          </a:p>
          <a:p>
            <a:pPr lvl="2">
              <a:lnSpc>
                <a:spcPct val="150000"/>
              </a:lnSpc>
              <a:buNone/>
            </a:pPr>
            <a:endParaRPr lang="en-US" altLang="zh-CN" sz="1600" dirty="0">
              <a:latin typeface="黑体" panose="02010609060101010101" pitchFamily="49" charset="-122"/>
              <a:ea typeface="黑体" panose="02010609060101010101" pitchFamily="49" charset="-122"/>
              <a:sym typeface="Wingdings" panose="05000000000000000000" pitchFamily="2" charset="2"/>
            </a:endParaRPr>
          </a:p>
        </p:txBody>
      </p:sp>
      <p:pic>
        <p:nvPicPr>
          <p:cNvPr id="18436" name="Picture 2"/>
          <p:cNvPicPr>
            <a:picLocks noChangeAspect="1"/>
          </p:cNvPicPr>
          <p:nvPr/>
        </p:nvPicPr>
        <p:blipFill>
          <a:blip r:embed="rId1"/>
          <a:stretch>
            <a:fillRect/>
          </a:stretch>
        </p:blipFill>
        <p:spPr>
          <a:xfrm>
            <a:off x="1881188" y="2571750"/>
            <a:ext cx="7762875" cy="366712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19459"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预备知识</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格上的困难问题</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dirty="0">
                <a:ea typeface="华文新魏" panose="02010800040101010101" pitchFamily="2" charset="-122"/>
              </a:rPr>
              <a:t> 1996</a:t>
            </a:r>
            <a:r>
              <a:rPr lang="zh-CN" altLang="en-US" dirty="0">
                <a:ea typeface="华文新魏" panose="02010800040101010101" pitchFamily="2" charset="-122"/>
              </a:rPr>
              <a:t>年</a:t>
            </a:r>
            <a:r>
              <a:rPr lang="en-US" altLang="zh-CN" dirty="0">
                <a:ea typeface="华文新魏" panose="02010800040101010101" pitchFamily="2" charset="-122"/>
              </a:rPr>
              <a:t>Ajtai</a:t>
            </a:r>
            <a:r>
              <a:rPr lang="zh-CN" altLang="en-US" dirty="0">
                <a:ea typeface="华文新魏" panose="02010800040101010101" pitchFamily="2" charset="-122"/>
              </a:rPr>
              <a:t>开创性的提出在最坏情况下基于格问题困难假设的密码构造方案。</a:t>
            </a:r>
            <a:endParaRPr lang="en-US" altLang="zh-CN" dirty="0">
              <a:ea typeface="华文新魏" panose="02010800040101010101" pitchFamily="2" charset="-122"/>
            </a:endParaRPr>
          </a:p>
          <a:p>
            <a:pPr lvl="2">
              <a:lnSpc>
                <a:spcPct val="150000"/>
              </a:lnSpc>
              <a:buNone/>
            </a:pPr>
            <a:endParaRPr lang="en-US" altLang="zh-CN" sz="1600" dirty="0">
              <a:latin typeface="黑体" panose="02010609060101010101" pitchFamily="49" charset="-122"/>
              <a:ea typeface="黑体" panose="02010609060101010101" pitchFamily="49" charset="-122"/>
              <a:sym typeface="Wingdings" panose="05000000000000000000" pitchFamily="2" charset="2"/>
            </a:endParaRPr>
          </a:p>
        </p:txBody>
      </p:sp>
      <p:pic>
        <p:nvPicPr>
          <p:cNvPr id="19460" name="Picture 2"/>
          <p:cNvPicPr>
            <a:picLocks noChangeAspect="1"/>
          </p:cNvPicPr>
          <p:nvPr/>
        </p:nvPicPr>
        <p:blipFill>
          <a:blip r:embed="rId1"/>
          <a:stretch>
            <a:fillRect/>
          </a:stretch>
        </p:blipFill>
        <p:spPr>
          <a:xfrm>
            <a:off x="2381250" y="4000500"/>
            <a:ext cx="7781925" cy="209550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0483"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预备知识</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几个符号定义</a:t>
            </a:r>
            <a:endParaRPr lang="en-US" altLang="zh-CN" dirty="0">
              <a:solidFill>
                <a:srgbClr val="00B050"/>
              </a:solidFill>
              <a:ea typeface="华文新魏" panose="02010800040101010101" pitchFamily="2" charset="-122"/>
            </a:endParaRPr>
          </a:p>
          <a:p>
            <a:pPr lvl="2">
              <a:lnSpc>
                <a:spcPct val="150000"/>
              </a:lnSpc>
              <a:buNone/>
            </a:pPr>
            <a:endParaRPr lang="en-US" altLang="zh-CN" sz="1600" dirty="0">
              <a:latin typeface="黑体" panose="02010609060101010101" pitchFamily="49" charset="-122"/>
              <a:ea typeface="黑体" panose="02010609060101010101" pitchFamily="49" charset="-122"/>
              <a:sym typeface="Wingdings" panose="05000000000000000000" pitchFamily="2" charset="2"/>
            </a:endParaRPr>
          </a:p>
        </p:txBody>
      </p:sp>
      <p:pic>
        <p:nvPicPr>
          <p:cNvPr id="20484" name="Picture 2"/>
          <p:cNvPicPr>
            <a:picLocks noChangeAspect="1"/>
          </p:cNvPicPr>
          <p:nvPr/>
        </p:nvPicPr>
        <p:blipFill>
          <a:blip r:embed="rId1"/>
          <a:srcRect r="67276"/>
          <a:stretch>
            <a:fillRect/>
          </a:stretch>
        </p:blipFill>
        <p:spPr>
          <a:xfrm>
            <a:off x="2809875" y="2714625"/>
            <a:ext cx="1643063" cy="357188"/>
          </a:xfrm>
          <a:prstGeom prst="rect">
            <a:avLst/>
          </a:prstGeom>
          <a:noFill/>
          <a:ln w="9525">
            <a:noFill/>
          </a:ln>
        </p:spPr>
      </p:pic>
      <p:pic>
        <p:nvPicPr>
          <p:cNvPr id="20485" name="Picture 4"/>
          <p:cNvPicPr>
            <a:picLocks noChangeAspect="1"/>
          </p:cNvPicPr>
          <p:nvPr/>
        </p:nvPicPr>
        <p:blipFill>
          <a:blip r:embed="rId2"/>
          <a:stretch>
            <a:fillRect/>
          </a:stretch>
        </p:blipFill>
        <p:spPr>
          <a:xfrm>
            <a:off x="2836863" y="3173413"/>
            <a:ext cx="681037" cy="285750"/>
          </a:xfrm>
          <a:prstGeom prst="rect">
            <a:avLst/>
          </a:prstGeom>
          <a:noFill/>
          <a:ln w="9525">
            <a:noFill/>
          </a:ln>
        </p:spPr>
      </p:pic>
      <p:pic>
        <p:nvPicPr>
          <p:cNvPr id="20486" name="Picture 5"/>
          <p:cNvPicPr>
            <a:picLocks noChangeAspect="1"/>
          </p:cNvPicPr>
          <p:nvPr/>
        </p:nvPicPr>
        <p:blipFill>
          <a:blip r:embed="rId3"/>
          <a:stretch>
            <a:fillRect/>
          </a:stretch>
        </p:blipFill>
        <p:spPr>
          <a:xfrm>
            <a:off x="3479800" y="3173413"/>
            <a:ext cx="4043363" cy="357187"/>
          </a:xfrm>
          <a:prstGeom prst="rect">
            <a:avLst/>
          </a:prstGeom>
          <a:noFill/>
          <a:ln w="9525">
            <a:noFill/>
          </a:ln>
        </p:spPr>
      </p:pic>
      <p:pic>
        <p:nvPicPr>
          <p:cNvPr id="20487" name="Picture 6"/>
          <p:cNvPicPr>
            <a:picLocks noChangeAspect="1"/>
          </p:cNvPicPr>
          <p:nvPr/>
        </p:nvPicPr>
        <p:blipFill>
          <a:blip r:embed="rId4"/>
          <a:stretch>
            <a:fillRect/>
          </a:stretch>
        </p:blipFill>
        <p:spPr>
          <a:xfrm>
            <a:off x="2765425" y="3887788"/>
            <a:ext cx="6402388" cy="500062"/>
          </a:xfrm>
          <a:prstGeom prst="rect">
            <a:avLst/>
          </a:prstGeom>
          <a:noFill/>
          <a:ln w="9525">
            <a:noFill/>
          </a:ln>
        </p:spPr>
      </p:pic>
      <p:pic>
        <p:nvPicPr>
          <p:cNvPr id="20488" name="Picture 7"/>
          <p:cNvPicPr>
            <a:picLocks noChangeAspect="1"/>
          </p:cNvPicPr>
          <p:nvPr/>
        </p:nvPicPr>
        <p:blipFill>
          <a:blip r:embed="rId5"/>
          <a:stretch>
            <a:fillRect/>
          </a:stretch>
        </p:blipFill>
        <p:spPr>
          <a:xfrm>
            <a:off x="2809875" y="4459288"/>
            <a:ext cx="2957513" cy="357187"/>
          </a:xfrm>
          <a:prstGeom prst="rect">
            <a:avLst/>
          </a:prstGeom>
          <a:noFill/>
          <a:ln w="9525">
            <a:noFill/>
          </a:ln>
        </p:spPr>
      </p:pic>
      <p:pic>
        <p:nvPicPr>
          <p:cNvPr id="20489" name="Picture 8"/>
          <p:cNvPicPr>
            <a:picLocks noChangeAspect="1"/>
          </p:cNvPicPr>
          <p:nvPr/>
        </p:nvPicPr>
        <p:blipFill>
          <a:blip r:embed="rId6"/>
          <a:stretch>
            <a:fillRect/>
          </a:stretch>
        </p:blipFill>
        <p:spPr>
          <a:xfrm>
            <a:off x="2809875" y="4959350"/>
            <a:ext cx="3071813" cy="439738"/>
          </a:xfrm>
          <a:prstGeom prst="rect">
            <a:avLst/>
          </a:prstGeom>
          <a:noFill/>
          <a:ln w="9525">
            <a:noFill/>
          </a:ln>
        </p:spPr>
      </p:pic>
      <p:pic>
        <p:nvPicPr>
          <p:cNvPr id="20490" name="Picture 9"/>
          <p:cNvPicPr>
            <a:picLocks noChangeAspect="1"/>
          </p:cNvPicPr>
          <p:nvPr/>
        </p:nvPicPr>
        <p:blipFill>
          <a:blip r:embed="rId7"/>
          <a:stretch>
            <a:fillRect/>
          </a:stretch>
        </p:blipFill>
        <p:spPr>
          <a:xfrm>
            <a:off x="6024563" y="5030788"/>
            <a:ext cx="2000250" cy="398462"/>
          </a:xfrm>
          <a:prstGeom prst="rect">
            <a:avLst/>
          </a:prstGeom>
          <a:noFill/>
          <a:ln w="9525">
            <a:noFill/>
          </a:ln>
        </p:spPr>
      </p:pic>
      <p:pic>
        <p:nvPicPr>
          <p:cNvPr id="20491" name="Picture 11"/>
          <p:cNvPicPr>
            <a:picLocks noChangeAspect="1"/>
          </p:cNvPicPr>
          <p:nvPr/>
        </p:nvPicPr>
        <p:blipFill>
          <a:blip r:embed="rId8"/>
          <a:stretch>
            <a:fillRect/>
          </a:stretch>
        </p:blipFill>
        <p:spPr>
          <a:xfrm>
            <a:off x="6524625" y="4959350"/>
            <a:ext cx="2214563" cy="4159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四种部署模式</a:t>
            </a:r>
            <a:endParaRPr lang="zh-CN" altLang="en-US" dirty="0"/>
          </a:p>
        </p:txBody>
      </p:sp>
      <p:pic>
        <p:nvPicPr>
          <p:cNvPr id="4" name="Diagram 3"/>
          <p:cNvPicPr>
            <a:picLocks noGrp="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62409" y="1825625"/>
            <a:ext cx="7426836" cy="43513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150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Gentry</a:t>
            </a:r>
            <a:r>
              <a:rPr lang="zh-CN" altLang="en-US" sz="3200" b="0" dirty="0">
                <a:latin typeface="黑体" panose="02010609060101010101" pitchFamily="49" charset="-122"/>
                <a:ea typeface="黑体" panose="02010609060101010101" pitchFamily="49" charset="-122"/>
              </a:rPr>
              <a:t>方案</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构造</a:t>
            </a:r>
            <a:r>
              <a:rPr lang="en-US" altLang="zh-CN" sz="2400" dirty="0">
                <a:ea typeface="华文新魏" panose="02010800040101010101" pitchFamily="2" charset="-122"/>
              </a:rPr>
              <a:t>SomeWhat</a:t>
            </a:r>
            <a:r>
              <a:rPr lang="zh-CN" altLang="en-US" dirty="0">
                <a:ea typeface="华文新魏" panose="02010800040101010101" pitchFamily="2" charset="-122"/>
              </a:rPr>
              <a:t>同态加密方案</a:t>
            </a: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dirty="0">
                <a:solidFill>
                  <a:srgbClr val="00B050"/>
                </a:solidFill>
                <a:ea typeface="华文新魏" panose="02010800040101010101" pitchFamily="2" charset="-122"/>
              </a:rPr>
              <a:t> </a:t>
            </a:r>
            <a:r>
              <a:rPr lang="zh-CN" altLang="en-US" dirty="0">
                <a:ea typeface="华文新魏" panose="02010800040101010101" pitchFamily="2" charset="-122"/>
              </a:rPr>
              <a:t>压缩解密电路</a:t>
            </a: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自举性转换</a:t>
            </a:r>
            <a:endParaRPr lang="en-US" altLang="zh-CN" dirty="0">
              <a:ea typeface="华文新魏" panose="02010800040101010101" pitchFamily="2" charset="-122"/>
            </a:endParaRPr>
          </a:p>
        </p:txBody>
      </p:sp>
      <p:sp>
        <p:nvSpPr>
          <p:cNvPr id="21508" name="TextBox 3"/>
          <p:cNvSpPr txBox="1"/>
          <p:nvPr/>
        </p:nvSpPr>
        <p:spPr>
          <a:xfrm>
            <a:off x="1952625" y="5857875"/>
            <a:ext cx="7715250" cy="829945"/>
          </a:xfrm>
          <a:prstGeom prst="rect">
            <a:avLst/>
          </a:prstGeom>
          <a:noFill/>
          <a:ln w="9525">
            <a:noFill/>
          </a:ln>
        </p:spPr>
        <p:txBody>
          <a:bodyPr>
            <a:spAutoFit/>
          </a:bodyPr>
          <a:p>
            <a:r>
              <a:rPr lang="en-US" altLang="zh-CN" sz="1600" dirty="0">
                <a:latin typeface="Times New Roman" panose="02020603050405020304" pitchFamily="18" charset="0"/>
                <a:cs typeface="Times New Roman" panose="02020603050405020304" pitchFamily="18" charset="0"/>
              </a:rPr>
              <a:t>[4] C. Gentry and S. Halevi, “Implementing gentry’s fully-homomorphic encryption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scheme,” in EUROCRYPT 2011, Lecture Notes in Computer Science, K. G. Paterson,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Ed., vol. 6632. Springer, 2011, pp. 129–148.</a:t>
            </a:r>
            <a:endParaRPr lang="zh-CN" altLang="en-US" sz="1600" dirty="0">
              <a:latin typeface="Times New Roman" panose="02020603050405020304" pitchFamily="18" charset="0"/>
              <a:ea typeface="Times New Roman" panose="02020603050405020304" pitchFamily="18" charset="0"/>
            </a:endParaRPr>
          </a:p>
        </p:txBody>
      </p:sp>
      <p:sp>
        <p:nvSpPr>
          <p:cNvPr id="21509" name="TextBox 4"/>
          <p:cNvSpPr txBox="1"/>
          <p:nvPr/>
        </p:nvSpPr>
        <p:spPr>
          <a:xfrm>
            <a:off x="1952625" y="5143500"/>
            <a:ext cx="7715250" cy="583565"/>
          </a:xfrm>
          <a:prstGeom prst="rect">
            <a:avLst/>
          </a:prstGeom>
          <a:noFill/>
          <a:ln w="9525">
            <a:noFill/>
          </a:ln>
        </p:spPr>
        <p:txBody>
          <a:bodyPr>
            <a:spAutoFit/>
          </a:bodyPr>
          <a:p>
            <a:r>
              <a:rPr lang="en-US" altLang="zh-CN" sz="1600" dirty="0">
                <a:latin typeface="Times New Roman" panose="02020603050405020304" pitchFamily="18" charset="0"/>
                <a:cs typeface="Times New Roman" panose="02020603050405020304" pitchFamily="18" charset="0"/>
              </a:rPr>
              <a:t>[3] M. Dijk, C. Gentry, S. Halevi, and V. Vaikuntanathan, “Fully homomorphic encryption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over the integers,” in EUROCRYPT, 2010, pp. 24–43</a:t>
            </a:r>
            <a:endParaRPr lang="zh-CN" altLang="en-US" sz="1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2531"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2400" dirty="0">
              <a:latin typeface="Arial" panose="020B0604020202020204" pitchFamily="34" charset="0"/>
              <a:ea typeface="华文新魏" panose="02010800040101010101" pitchFamily="2" charset="-122"/>
            </a:endParaRPr>
          </a:p>
        </p:txBody>
      </p:sp>
      <p:grpSp>
        <p:nvGrpSpPr>
          <p:cNvPr id="2" name="组合 6"/>
          <p:cNvGrpSpPr/>
          <p:nvPr/>
        </p:nvGrpSpPr>
        <p:grpSpPr>
          <a:xfrm>
            <a:off x="1881188" y="2214563"/>
            <a:ext cx="8302625" cy="4000500"/>
            <a:chOff x="357188" y="2214563"/>
            <a:chExt cx="8302625" cy="4000500"/>
          </a:xfrm>
        </p:grpSpPr>
        <p:pic>
          <p:nvPicPr>
            <p:cNvPr id="22536" name="Picture 6"/>
            <p:cNvPicPr>
              <a:picLocks noChangeAspect="1"/>
            </p:cNvPicPr>
            <p:nvPr/>
          </p:nvPicPr>
          <p:blipFill>
            <a:blip r:embed="rId1"/>
            <a:stretch>
              <a:fillRect/>
            </a:stretch>
          </p:blipFill>
          <p:spPr>
            <a:xfrm>
              <a:off x="785813" y="2214563"/>
              <a:ext cx="6143625" cy="384175"/>
            </a:xfrm>
            <a:prstGeom prst="rect">
              <a:avLst/>
            </a:prstGeom>
            <a:noFill/>
            <a:ln w="9525">
              <a:noFill/>
            </a:ln>
          </p:spPr>
        </p:pic>
        <p:pic>
          <p:nvPicPr>
            <p:cNvPr id="22537" name="Picture 7"/>
            <p:cNvPicPr>
              <a:picLocks noChangeAspect="1"/>
            </p:cNvPicPr>
            <p:nvPr/>
          </p:nvPicPr>
          <p:blipFill>
            <a:blip r:embed="rId2"/>
            <a:stretch>
              <a:fillRect/>
            </a:stretch>
          </p:blipFill>
          <p:spPr>
            <a:xfrm>
              <a:off x="357188" y="2643188"/>
              <a:ext cx="8302625" cy="2571750"/>
            </a:xfrm>
            <a:prstGeom prst="rect">
              <a:avLst/>
            </a:prstGeom>
            <a:noFill/>
            <a:ln w="9525">
              <a:noFill/>
            </a:ln>
          </p:spPr>
        </p:pic>
        <p:pic>
          <p:nvPicPr>
            <p:cNvPr id="22538" name="Picture 8"/>
            <p:cNvPicPr>
              <a:picLocks noChangeAspect="1"/>
            </p:cNvPicPr>
            <p:nvPr/>
          </p:nvPicPr>
          <p:blipFill>
            <a:blip r:embed="rId3"/>
            <a:stretch>
              <a:fillRect/>
            </a:stretch>
          </p:blipFill>
          <p:spPr>
            <a:xfrm>
              <a:off x="357188" y="5286375"/>
              <a:ext cx="8256587" cy="928688"/>
            </a:xfrm>
            <a:prstGeom prst="rect">
              <a:avLst/>
            </a:prstGeom>
            <a:noFill/>
            <a:ln w="9525">
              <a:noFill/>
            </a:ln>
          </p:spPr>
        </p:pic>
      </p:grpSp>
      <p:grpSp>
        <p:nvGrpSpPr>
          <p:cNvPr id="3" name="组合 7"/>
          <p:cNvGrpSpPr/>
          <p:nvPr/>
        </p:nvGrpSpPr>
        <p:grpSpPr>
          <a:xfrm>
            <a:off x="2238375" y="2214563"/>
            <a:ext cx="7358063" cy="3424237"/>
            <a:chOff x="1000125" y="2643188"/>
            <a:chExt cx="7358063" cy="3424237"/>
          </a:xfrm>
        </p:grpSpPr>
        <p:pic>
          <p:nvPicPr>
            <p:cNvPr id="22534" name="Picture 2"/>
            <p:cNvPicPr>
              <a:picLocks noChangeAspect="1"/>
            </p:cNvPicPr>
            <p:nvPr/>
          </p:nvPicPr>
          <p:blipFill>
            <a:blip r:embed="rId4"/>
            <a:stretch>
              <a:fillRect/>
            </a:stretch>
          </p:blipFill>
          <p:spPr>
            <a:xfrm>
              <a:off x="1071563" y="2643188"/>
              <a:ext cx="6994525" cy="500062"/>
            </a:xfrm>
            <a:prstGeom prst="rect">
              <a:avLst/>
            </a:prstGeom>
            <a:noFill/>
            <a:ln w="9525">
              <a:noFill/>
            </a:ln>
          </p:spPr>
        </p:pic>
        <p:pic>
          <p:nvPicPr>
            <p:cNvPr id="22535" name="Picture 3"/>
            <p:cNvPicPr>
              <a:picLocks noChangeAspect="1"/>
            </p:cNvPicPr>
            <p:nvPr/>
          </p:nvPicPr>
          <p:blipFill>
            <a:blip r:embed="rId5"/>
            <a:stretch>
              <a:fillRect/>
            </a:stretch>
          </p:blipFill>
          <p:spPr>
            <a:xfrm>
              <a:off x="1000125" y="3286125"/>
              <a:ext cx="7358063" cy="2781300"/>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3555"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解密正确性</a:t>
            </a:r>
            <a:endParaRPr lang="en-US" altLang="zh-CN" dirty="0">
              <a:ea typeface="华文新魏" panose="02010800040101010101" pitchFamily="2" charset="-122"/>
            </a:endParaRPr>
          </a:p>
        </p:txBody>
      </p:sp>
      <p:pic>
        <p:nvPicPr>
          <p:cNvPr id="23556" name="Picture 2"/>
          <p:cNvPicPr>
            <a:picLocks noChangeAspect="1"/>
          </p:cNvPicPr>
          <p:nvPr/>
        </p:nvPicPr>
        <p:blipFill>
          <a:blip r:embed="rId1"/>
          <a:stretch>
            <a:fillRect/>
          </a:stretch>
        </p:blipFill>
        <p:spPr>
          <a:xfrm>
            <a:off x="1809750" y="2857500"/>
            <a:ext cx="8693150" cy="1928813"/>
          </a:xfrm>
          <a:prstGeom prst="rect">
            <a:avLst/>
          </a:prstGeom>
          <a:noFill/>
          <a:ln w="9525">
            <a:noFill/>
          </a:ln>
        </p:spPr>
      </p:pic>
      <p:sp>
        <p:nvSpPr>
          <p:cNvPr id="8" name="矩形 7"/>
          <p:cNvSpPr/>
          <p:nvPr/>
        </p:nvSpPr>
        <p:spPr>
          <a:xfrm>
            <a:off x="9239250" y="4357688"/>
            <a:ext cx="128587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457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理想格</a:t>
            </a:r>
            <a:r>
              <a:rPr lang="en-US" altLang="zh-CN" baseline="30000" dirty="0">
                <a:ea typeface="华文新魏" panose="02010800040101010101" pitchFamily="2" charset="-122"/>
              </a:rPr>
              <a:t>[4]</a:t>
            </a:r>
            <a:endParaRPr lang="en-US" altLang="zh-CN" baseline="30000" dirty="0">
              <a:ea typeface="华文新魏" panose="02010800040101010101" pitchFamily="2" charset="-122"/>
            </a:endParaRPr>
          </a:p>
        </p:txBody>
      </p:sp>
      <p:pic>
        <p:nvPicPr>
          <p:cNvPr id="24580" name="Picture 2"/>
          <p:cNvPicPr>
            <a:picLocks noChangeAspect="1"/>
          </p:cNvPicPr>
          <p:nvPr/>
        </p:nvPicPr>
        <p:blipFill>
          <a:blip r:embed="rId1"/>
          <a:stretch>
            <a:fillRect/>
          </a:stretch>
        </p:blipFill>
        <p:spPr>
          <a:xfrm>
            <a:off x="2452688" y="2571750"/>
            <a:ext cx="7215187" cy="1228725"/>
          </a:xfrm>
          <a:prstGeom prst="rect">
            <a:avLst/>
          </a:prstGeom>
          <a:noFill/>
          <a:ln w="9525">
            <a:noFill/>
          </a:ln>
        </p:spPr>
      </p:pic>
      <p:pic>
        <p:nvPicPr>
          <p:cNvPr id="24581" name="Picture 3"/>
          <p:cNvPicPr>
            <a:picLocks noChangeAspect="1"/>
          </p:cNvPicPr>
          <p:nvPr/>
        </p:nvPicPr>
        <p:blipFill>
          <a:blip r:embed="rId2"/>
          <a:stretch>
            <a:fillRect/>
          </a:stretch>
        </p:blipFill>
        <p:spPr>
          <a:xfrm>
            <a:off x="2452688" y="3857625"/>
            <a:ext cx="7000875" cy="264477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5603"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安全性</a:t>
            </a:r>
            <a:endParaRPr lang="en-US" altLang="zh-CN" dirty="0">
              <a:ea typeface="华文新魏" panose="02010800040101010101" pitchFamily="2" charset="-122"/>
            </a:endParaRPr>
          </a:p>
        </p:txBody>
      </p:sp>
      <p:pic>
        <p:nvPicPr>
          <p:cNvPr id="25604" name="Picture 2"/>
          <p:cNvPicPr>
            <a:picLocks noChangeAspect="1"/>
          </p:cNvPicPr>
          <p:nvPr/>
        </p:nvPicPr>
        <p:blipFill>
          <a:blip r:embed="rId1"/>
          <a:stretch>
            <a:fillRect/>
          </a:stretch>
        </p:blipFill>
        <p:spPr>
          <a:xfrm>
            <a:off x="2095500" y="2571750"/>
            <a:ext cx="7878763" cy="871538"/>
          </a:xfrm>
          <a:prstGeom prst="rect">
            <a:avLst/>
          </a:prstGeom>
          <a:noFill/>
          <a:ln w="9525">
            <a:noFill/>
          </a:ln>
        </p:spPr>
      </p:pic>
      <p:pic>
        <p:nvPicPr>
          <p:cNvPr id="25605" name="Picture 3"/>
          <p:cNvPicPr>
            <a:picLocks noChangeAspect="1"/>
          </p:cNvPicPr>
          <p:nvPr/>
        </p:nvPicPr>
        <p:blipFill>
          <a:blip r:embed="rId2"/>
          <a:stretch>
            <a:fillRect/>
          </a:stretch>
        </p:blipFill>
        <p:spPr>
          <a:xfrm>
            <a:off x="2166938" y="3643313"/>
            <a:ext cx="4295775" cy="285750"/>
          </a:xfrm>
          <a:prstGeom prst="rect">
            <a:avLst/>
          </a:prstGeom>
          <a:noFill/>
          <a:ln w="9525">
            <a:noFill/>
          </a:ln>
        </p:spPr>
      </p:pic>
      <p:pic>
        <p:nvPicPr>
          <p:cNvPr id="25606" name="Picture 4"/>
          <p:cNvPicPr>
            <a:picLocks noChangeAspect="1"/>
          </p:cNvPicPr>
          <p:nvPr/>
        </p:nvPicPr>
        <p:blipFill>
          <a:blip r:embed="rId3"/>
          <a:stretch>
            <a:fillRect/>
          </a:stretch>
        </p:blipFill>
        <p:spPr>
          <a:xfrm>
            <a:off x="2166938" y="4000500"/>
            <a:ext cx="5191125" cy="1419225"/>
          </a:xfrm>
          <a:prstGeom prst="rect">
            <a:avLst/>
          </a:prstGeom>
          <a:noFill/>
          <a:ln w="9525">
            <a:noFill/>
          </a:ln>
        </p:spPr>
      </p:pic>
      <p:sp>
        <p:nvSpPr>
          <p:cNvPr id="8" name="矩形 7"/>
          <p:cNvSpPr/>
          <p:nvPr/>
        </p:nvSpPr>
        <p:spPr>
          <a:xfrm>
            <a:off x="2095500" y="3929063"/>
            <a:ext cx="85725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5608" name="Picture 2"/>
          <p:cNvPicPr>
            <a:picLocks noChangeAspect="1"/>
          </p:cNvPicPr>
          <p:nvPr/>
        </p:nvPicPr>
        <p:blipFill>
          <a:blip r:embed="rId4"/>
          <a:srcRect t="51135"/>
          <a:stretch>
            <a:fillRect/>
          </a:stretch>
        </p:blipFill>
        <p:spPr>
          <a:xfrm>
            <a:off x="2095500" y="5500688"/>
            <a:ext cx="6858000" cy="90170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662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同态性</a:t>
            </a:r>
            <a:endParaRPr lang="en-US" altLang="zh-CN" dirty="0">
              <a:ea typeface="华文新魏" panose="02010800040101010101" pitchFamily="2" charset="-122"/>
            </a:endParaRPr>
          </a:p>
        </p:txBody>
      </p:sp>
      <p:pic>
        <p:nvPicPr>
          <p:cNvPr id="26628" name="Picture 3"/>
          <p:cNvPicPr>
            <a:picLocks noChangeAspect="1"/>
          </p:cNvPicPr>
          <p:nvPr/>
        </p:nvPicPr>
        <p:blipFill>
          <a:blip r:embed="rId1"/>
          <a:srcRect r="983" b="4762"/>
          <a:stretch>
            <a:fillRect/>
          </a:stretch>
        </p:blipFill>
        <p:spPr>
          <a:xfrm>
            <a:off x="1738313" y="2786063"/>
            <a:ext cx="8759825" cy="3214687"/>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7651"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同态性</a:t>
            </a:r>
            <a:endParaRPr lang="en-US" altLang="zh-CN" dirty="0">
              <a:ea typeface="华文新魏" panose="02010800040101010101" pitchFamily="2" charset="-122"/>
            </a:endParaRPr>
          </a:p>
        </p:txBody>
      </p:sp>
      <p:pic>
        <p:nvPicPr>
          <p:cNvPr id="27652" name="Picture 3"/>
          <p:cNvPicPr>
            <a:picLocks noChangeAspect="1"/>
          </p:cNvPicPr>
          <p:nvPr/>
        </p:nvPicPr>
        <p:blipFill>
          <a:blip r:embed="rId1"/>
          <a:srcRect r="983" b="4762"/>
          <a:stretch>
            <a:fillRect/>
          </a:stretch>
        </p:blipFill>
        <p:spPr>
          <a:xfrm>
            <a:off x="2024063" y="2571750"/>
            <a:ext cx="7786687" cy="285750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8675"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可评估多项式次数</a:t>
            </a:r>
            <a:endParaRPr lang="en-US" altLang="zh-CN" dirty="0">
              <a:ea typeface="华文新魏" panose="02010800040101010101" pitchFamily="2" charset="-122"/>
            </a:endParaRPr>
          </a:p>
        </p:txBody>
      </p:sp>
      <p:pic>
        <p:nvPicPr>
          <p:cNvPr id="28676" name="Picture 2"/>
          <p:cNvPicPr>
            <a:picLocks noChangeAspect="1"/>
          </p:cNvPicPr>
          <p:nvPr/>
        </p:nvPicPr>
        <p:blipFill>
          <a:blip r:embed="rId1"/>
          <a:stretch>
            <a:fillRect/>
          </a:stretch>
        </p:blipFill>
        <p:spPr>
          <a:xfrm>
            <a:off x="1952625" y="2714625"/>
            <a:ext cx="8575675" cy="2500313"/>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2969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自举性</a:t>
            </a:r>
            <a:r>
              <a:rPr lang="en-US" altLang="zh-CN" dirty="0">
                <a:ea typeface="华文新魏" panose="02010800040101010101" pitchFamily="2" charset="-122"/>
              </a:rPr>
              <a:t>(bootstrappable)</a:t>
            </a:r>
            <a:endParaRPr lang="en-US" altLang="zh-CN" dirty="0">
              <a:ea typeface="华文新魏" panose="02010800040101010101" pitchFamily="2" charset="-122"/>
            </a:endParaRPr>
          </a:p>
        </p:txBody>
      </p:sp>
      <p:pic>
        <p:nvPicPr>
          <p:cNvPr id="29700" name="Picture 2"/>
          <p:cNvPicPr>
            <a:picLocks noChangeAspect="1"/>
          </p:cNvPicPr>
          <p:nvPr/>
        </p:nvPicPr>
        <p:blipFill>
          <a:blip r:embed="rId1"/>
          <a:stretch>
            <a:fillRect/>
          </a:stretch>
        </p:blipFill>
        <p:spPr>
          <a:xfrm>
            <a:off x="2166938" y="2571750"/>
            <a:ext cx="7715250" cy="1173163"/>
          </a:xfrm>
          <a:prstGeom prst="rect">
            <a:avLst/>
          </a:prstGeom>
          <a:noFill/>
          <a:ln w="9525">
            <a:noFill/>
          </a:ln>
        </p:spPr>
      </p:pic>
      <p:pic>
        <p:nvPicPr>
          <p:cNvPr id="29701" name="Picture 4"/>
          <p:cNvPicPr>
            <a:picLocks noChangeAspect="1"/>
          </p:cNvPicPr>
          <p:nvPr/>
        </p:nvPicPr>
        <p:blipFill>
          <a:blip r:embed="rId2"/>
          <a:stretch>
            <a:fillRect/>
          </a:stretch>
        </p:blipFill>
        <p:spPr>
          <a:xfrm>
            <a:off x="2309813" y="4857750"/>
            <a:ext cx="7143750" cy="346075"/>
          </a:xfrm>
          <a:prstGeom prst="rect">
            <a:avLst/>
          </a:prstGeom>
          <a:noFill/>
          <a:ln w="9525">
            <a:noFill/>
          </a:ln>
        </p:spPr>
      </p:pic>
      <p:pic>
        <p:nvPicPr>
          <p:cNvPr id="29702" name="Picture 5"/>
          <p:cNvPicPr>
            <a:picLocks noChangeAspect="1"/>
          </p:cNvPicPr>
          <p:nvPr/>
        </p:nvPicPr>
        <p:blipFill>
          <a:blip r:embed="rId3"/>
          <a:stretch>
            <a:fillRect/>
          </a:stretch>
        </p:blipFill>
        <p:spPr>
          <a:xfrm>
            <a:off x="2309813" y="4286250"/>
            <a:ext cx="2924175" cy="42862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0723"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SomeWhat</a:t>
            </a:r>
            <a:r>
              <a:rPr lang="zh-CN" altLang="en-US" sz="3200" b="0" dirty="0">
                <a:latin typeface="黑体" panose="02010609060101010101" pitchFamily="49" charset="-122"/>
                <a:ea typeface="黑体" panose="02010609060101010101" pitchFamily="49" charset="-122"/>
              </a:rPr>
              <a:t>同态加密方案</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重加密</a:t>
            </a:r>
            <a:endParaRPr lang="en-US" altLang="zh-CN" dirty="0">
              <a:ea typeface="华文新魏" panose="02010800040101010101" pitchFamily="2" charset="-122"/>
            </a:endParaRPr>
          </a:p>
        </p:txBody>
      </p:sp>
      <p:pic>
        <p:nvPicPr>
          <p:cNvPr id="30724" name="Picture 2"/>
          <p:cNvPicPr>
            <a:picLocks noChangeAspect="1"/>
          </p:cNvPicPr>
          <p:nvPr/>
        </p:nvPicPr>
        <p:blipFill>
          <a:blip r:embed="rId1"/>
          <a:stretch>
            <a:fillRect/>
          </a:stretch>
        </p:blipFill>
        <p:spPr>
          <a:xfrm>
            <a:off x="3167063" y="2714625"/>
            <a:ext cx="4905375" cy="1143000"/>
          </a:xfrm>
          <a:prstGeom prst="rect">
            <a:avLst/>
          </a:prstGeom>
          <a:noFill/>
          <a:ln w="9525">
            <a:noFill/>
          </a:ln>
        </p:spPr>
      </p:pic>
      <p:pic>
        <p:nvPicPr>
          <p:cNvPr id="30725" name="Picture 3"/>
          <p:cNvPicPr>
            <a:picLocks noChangeAspect="1"/>
          </p:cNvPicPr>
          <p:nvPr/>
        </p:nvPicPr>
        <p:blipFill>
          <a:blip r:embed="rId2"/>
          <a:stretch>
            <a:fillRect/>
          </a:stretch>
        </p:blipFill>
        <p:spPr>
          <a:xfrm>
            <a:off x="2738438" y="4143375"/>
            <a:ext cx="2571750" cy="274638"/>
          </a:xfrm>
          <a:prstGeom prst="rect">
            <a:avLst/>
          </a:prstGeom>
          <a:noFill/>
          <a:ln w="9525">
            <a:noFill/>
          </a:ln>
        </p:spPr>
      </p:pic>
      <p:pic>
        <p:nvPicPr>
          <p:cNvPr id="30726" name="Picture 4"/>
          <p:cNvPicPr>
            <a:picLocks noChangeAspect="1"/>
          </p:cNvPicPr>
          <p:nvPr/>
        </p:nvPicPr>
        <p:blipFill>
          <a:blip r:embed="rId3"/>
          <a:stretch>
            <a:fillRect/>
          </a:stretch>
        </p:blipFill>
        <p:spPr>
          <a:xfrm>
            <a:off x="2738438" y="4500563"/>
            <a:ext cx="4857750" cy="249237"/>
          </a:xfrm>
          <a:prstGeom prst="rect">
            <a:avLst/>
          </a:prstGeom>
          <a:noFill/>
          <a:ln w="9525">
            <a:noFill/>
          </a:ln>
        </p:spPr>
      </p:pic>
      <p:pic>
        <p:nvPicPr>
          <p:cNvPr id="30727" name="Picture 5"/>
          <p:cNvPicPr>
            <a:picLocks noChangeAspect="1"/>
          </p:cNvPicPr>
          <p:nvPr/>
        </p:nvPicPr>
        <p:blipFill>
          <a:blip r:embed="rId4"/>
          <a:stretch>
            <a:fillRect/>
          </a:stretch>
        </p:blipFill>
        <p:spPr>
          <a:xfrm>
            <a:off x="2667000" y="5357813"/>
            <a:ext cx="6442075" cy="1143000"/>
          </a:xfrm>
          <a:prstGeom prst="rect">
            <a:avLst/>
          </a:prstGeom>
          <a:noFill/>
          <a:ln w="9525">
            <a:noFill/>
          </a:ln>
        </p:spPr>
      </p:pic>
      <p:pic>
        <p:nvPicPr>
          <p:cNvPr id="30728" name="Picture 8"/>
          <p:cNvPicPr>
            <a:picLocks noChangeAspect="1"/>
          </p:cNvPicPr>
          <p:nvPr/>
        </p:nvPicPr>
        <p:blipFill>
          <a:blip r:embed="rId5"/>
          <a:stretch>
            <a:fillRect/>
          </a:stretch>
        </p:blipFill>
        <p:spPr>
          <a:xfrm>
            <a:off x="2667000" y="4786313"/>
            <a:ext cx="5314950" cy="37147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956602"/>
          </a:xfrm>
        </p:spPr>
        <p:txBody>
          <a:bodyPr/>
          <a:lstStyle/>
          <a:p>
            <a:pPr algn="ctr"/>
            <a:r>
              <a:rPr lang="zh-CN" altLang="en-US" dirty="0" smtClean="0"/>
              <a:t>云计算的基本架构</a:t>
            </a:r>
            <a:endParaRPr lang="zh-CN" altLang="en-US" dirty="0"/>
          </a:p>
        </p:txBody>
      </p:sp>
      <p:sp>
        <p:nvSpPr>
          <p:cNvPr id="3" name="内容占位符 2"/>
          <p:cNvSpPr>
            <a:spLocks noGrp="1"/>
          </p:cNvSpPr>
          <p:nvPr>
            <p:ph idx="1"/>
          </p:nvPr>
        </p:nvSpPr>
        <p:spPr>
          <a:xfrm>
            <a:off x="838200" y="1125415"/>
            <a:ext cx="10515600" cy="914400"/>
          </a:xfrm>
        </p:spPr>
        <p:txBody>
          <a:bodyPr>
            <a:normAutofit/>
          </a:bodyPr>
          <a:lstStyle/>
          <a:p>
            <a:r>
              <a:rPr lang="zh-CN" altLang="en-US" dirty="0" smtClean="0">
                <a:latin typeface="Times New Roman" panose="02020603050405020304" pitchFamily="18" charset="0"/>
                <a:ea typeface="黑体" panose="02010609060101010101" pitchFamily="49" charset="-122"/>
              </a:rPr>
              <a:t>云计算包括以下几个层次的服务：基础设施即服务（</a:t>
            </a:r>
            <a:r>
              <a:rPr lang="en-US" altLang="zh-CN" dirty="0" err="1" smtClean="0">
                <a:latin typeface="Times New Roman" panose="02020603050405020304" pitchFamily="18" charset="0"/>
                <a:ea typeface="黑体" panose="02010609060101010101" pitchFamily="49" charset="-122"/>
              </a:rPr>
              <a:t>IaaS</a:t>
            </a:r>
            <a:r>
              <a:rPr lang="zh-CN" altLang="en-US" dirty="0" smtClean="0">
                <a:latin typeface="Times New Roman" panose="02020603050405020304" pitchFamily="18" charset="0"/>
                <a:ea typeface="黑体" panose="02010609060101010101" pitchFamily="49" charset="-122"/>
              </a:rPr>
              <a:t>），平台即服务（</a:t>
            </a:r>
            <a:r>
              <a:rPr lang="en-US" altLang="zh-CN" dirty="0" err="1" smtClean="0">
                <a:latin typeface="Times New Roman" panose="02020603050405020304" pitchFamily="18" charset="0"/>
                <a:ea typeface="黑体" panose="02010609060101010101" pitchFamily="49" charset="-122"/>
              </a:rPr>
              <a:t>PaaS</a:t>
            </a:r>
            <a:r>
              <a:rPr lang="zh-CN" altLang="en-US" dirty="0" smtClean="0">
                <a:latin typeface="Times New Roman" panose="02020603050405020304" pitchFamily="18" charset="0"/>
                <a:ea typeface="黑体" panose="02010609060101010101" pitchFamily="49" charset="-122"/>
              </a:rPr>
              <a:t>）和软件即服务（</a:t>
            </a:r>
            <a:r>
              <a:rPr lang="en-US" altLang="zh-CN" dirty="0" smtClean="0">
                <a:latin typeface="Times New Roman" panose="02020603050405020304" pitchFamily="18" charset="0"/>
                <a:ea typeface="黑体" panose="02010609060101010101" pitchFamily="49" charset="-122"/>
              </a:rPr>
              <a:t>SaaS</a:t>
            </a:r>
            <a:r>
              <a:rPr lang="zh-CN" altLang="en-US" dirty="0" smtClean="0">
                <a:latin typeface="Times New Roman" panose="02020603050405020304" pitchFamily="18" charset="0"/>
                <a:ea typeface="黑体" panose="02010609060101010101" pitchFamily="49" charset="-122"/>
              </a:rPr>
              <a:t>）。</a:t>
            </a:r>
            <a:endParaRPr lang="zh-CN" altLang="en-US" dirty="0" smtClean="0">
              <a:latin typeface="Times New Roman" panose="02020603050405020304" pitchFamily="18" charset="0"/>
              <a:ea typeface="黑体" panose="02010609060101010101" pitchFamily="49" charset="-122"/>
            </a:endParaRPr>
          </a:p>
          <a:p>
            <a:endParaRPr lang="zh-CN" altLang="en-US" dirty="0"/>
          </a:p>
        </p:txBody>
      </p:sp>
      <p:pic>
        <p:nvPicPr>
          <p:cNvPr id="5" name="Picture 6" descr="云计算-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247900"/>
            <a:ext cx="10515600" cy="4420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174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压缩解密电路</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1748" name="Picture 4"/>
          <p:cNvPicPr>
            <a:picLocks noChangeAspect="1"/>
          </p:cNvPicPr>
          <p:nvPr/>
        </p:nvPicPr>
        <p:blipFill>
          <a:blip r:embed="rId1"/>
          <a:stretch>
            <a:fillRect/>
          </a:stretch>
        </p:blipFill>
        <p:spPr>
          <a:xfrm>
            <a:off x="1524000" y="2071688"/>
            <a:ext cx="8967788" cy="4386262"/>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2771"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压缩解密电路</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2772" name="Picture 2"/>
          <p:cNvPicPr>
            <a:picLocks noChangeAspect="1"/>
          </p:cNvPicPr>
          <p:nvPr/>
        </p:nvPicPr>
        <p:blipFill>
          <a:blip r:embed="rId1"/>
          <a:stretch>
            <a:fillRect/>
          </a:stretch>
        </p:blipFill>
        <p:spPr>
          <a:xfrm>
            <a:off x="1881188" y="2071688"/>
            <a:ext cx="7620000" cy="1643062"/>
          </a:xfrm>
          <a:prstGeom prst="rect">
            <a:avLst/>
          </a:prstGeom>
          <a:noFill/>
          <a:ln w="9525">
            <a:noFill/>
          </a:ln>
        </p:spPr>
      </p:pic>
      <p:pic>
        <p:nvPicPr>
          <p:cNvPr id="32773" name="Picture 5"/>
          <p:cNvPicPr>
            <a:picLocks noChangeAspect="1"/>
          </p:cNvPicPr>
          <p:nvPr/>
        </p:nvPicPr>
        <p:blipFill>
          <a:blip r:embed="rId2"/>
          <a:stretch>
            <a:fillRect/>
          </a:stretch>
        </p:blipFill>
        <p:spPr>
          <a:xfrm>
            <a:off x="3309938" y="5143500"/>
            <a:ext cx="1724025" cy="304800"/>
          </a:xfrm>
          <a:prstGeom prst="rect">
            <a:avLst/>
          </a:prstGeom>
          <a:noFill/>
          <a:ln w="9525">
            <a:noFill/>
          </a:ln>
        </p:spPr>
      </p:pic>
      <p:pic>
        <p:nvPicPr>
          <p:cNvPr id="32774" name="Picture 6"/>
          <p:cNvPicPr>
            <a:picLocks noChangeAspect="1"/>
          </p:cNvPicPr>
          <p:nvPr/>
        </p:nvPicPr>
        <p:blipFill>
          <a:blip r:embed="rId3"/>
          <a:stretch>
            <a:fillRect/>
          </a:stretch>
        </p:blipFill>
        <p:spPr>
          <a:xfrm>
            <a:off x="3309938" y="5643563"/>
            <a:ext cx="1809750" cy="352425"/>
          </a:xfrm>
          <a:prstGeom prst="rect">
            <a:avLst/>
          </a:prstGeom>
          <a:noFill/>
          <a:ln w="9525">
            <a:noFill/>
          </a:ln>
        </p:spPr>
      </p:pic>
      <p:pic>
        <p:nvPicPr>
          <p:cNvPr id="32775" name="Picture 7"/>
          <p:cNvPicPr>
            <a:picLocks noChangeAspect="1"/>
          </p:cNvPicPr>
          <p:nvPr/>
        </p:nvPicPr>
        <p:blipFill>
          <a:blip r:embed="rId4"/>
          <a:stretch>
            <a:fillRect/>
          </a:stretch>
        </p:blipFill>
        <p:spPr>
          <a:xfrm>
            <a:off x="3309938" y="4429125"/>
            <a:ext cx="2085975" cy="6286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3795"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压缩解密电路</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3796" name="Picture 4"/>
          <p:cNvPicPr>
            <a:picLocks noChangeAspect="1"/>
          </p:cNvPicPr>
          <p:nvPr/>
        </p:nvPicPr>
        <p:blipFill>
          <a:blip r:embed="rId1"/>
          <a:stretch>
            <a:fillRect/>
          </a:stretch>
        </p:blipFill>
        <p:spPr>
          <a:xfrm>
            <a:off x="2238375" y="3429000"/>
            <a:ext cx="6429375" cy="2301875"/>
          </a:xfrm>
          <a:prstGeom prst="rect">
            <a:avLst/>
          </a:prstGeom>
          <a:noFill/>
          <a:ln w="9525">
            <a:noFill/>
          </a:ln>
        </p:spPr>
      </p:pic>
      <p:pic>
        <p:nvPicPr>
          <p:cNvPr id="33797" name="Picture 5"/>
          <p:cNvPicPr>
            <a:picLocks noChangeAspect="1"/>
          </p:cNvPicPr>
          <p:nvPr/>
        </p:nvPicPr>
        <p:blipFill>
          <a:blip r:embed="rId2"/>
          <a:stretch>
            <a:fillRect/>
          </a:stretch>
        </p:blipFill>
        <p:spPr>
          <a:xfrm>
            <a:off x="2095500" y="2214563"/>
            <a:ext cx="7500938" cy="1074737"/>
          </a:xfrm>
          <a:prstGeom prst="rect">
            <a:avLst/>
          </a:prstGeom>
          <a:noFill/>
          <a:ln w="9525">
            <a:noFill/>
          </a:ln>
        </p:spPr>
      </p:pic>
      <p:pic>
        <p:nvPicPr>
          <p:cNvPr id="33798" name="Picture 7"/>
          <p:cNvPicPr>
            <a:picLocks noChangeAspect="1"/>
          </p:cNvPicPr>
          <p:nvPr/>
        </p:nvPicPr>
        <p:blipFill>
          <a:blip r:embed="rId3"/>
          <a:stretch>
            <a:fillRect/>
          </a:stretch>
        </p:blipFill>
        <p:spPr>
          <a:xfrm>
            <a:off x="2024063" y="6072188"/>
            <a:ext cx="7572375" cy="271462"/>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481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压缩解密电路</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4820" name="Picture 2"/>
          <p:cNvPicPr>
            <a:picLocks noChangeAspect="1"/>
          </p:cNvPicPr>
          <p:nvPr/>
        </p:nvPicPr>
        <p:blipFill>
          <a:blip r:embed="rId1"/>
          <a:stretch>
            <a:fillRect/>
          </a:stretch>
        </p:blipFill>
        <p:spPr>
          <a:xfrm>
            <a:off x="1952625" y="3357563"/>
            <a:ext cx="8143875" cy="2989262"/>
          </a:xfrm>
          <a:prstGeom prst="rect">
            <a:avLst/>
          </a:prstGeom>
          <a:noFill/>
          <a:ln w="9525">
            <a:noFill/>
          </a:ln>
        </p:spPr>
      </p:pic>
      <p:pic>
        <p:nvPicPr>
          <p:cNvPr id="34821" name="Picture 3"/>
          <p:cNvPicPr>
            <a:picLocks noChangeAspect="1"/>
          </p:cNvPicPr>
          <p:nvPr/>
        </p:nvPicPr>
        <p:blipFill>
          <a:blip r:embed="rId2"/>
          <a:stretch>
            <a:fillRect/>
          </a:stretch>
        </p:blipFill>
        <p:spPr>
          <a:xfrm>
            <a:off x="1881188" y="2214563"/>
            <a:ext cx="8340725" cy="928687"/>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5843"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压缩解密电路</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5844" name="Picture 2"/>
          <p:cNvPicPr>
            <a:picLocks noChangeAspect="1"/>
          </p:cNvPicPr>
          <p:nvPr/>
        </p:nvPicPr>
        <p:blipFill>
          <a:blip r:embed="rId1"/>
          <a:stretch>
            <a:fillRect/>
          </a:stretch>
        </p:blipFill>
        <p:spPr>
          <a:xfrm>
            <a:off x="2238375" y="2214563"/>
            <a:ext cx="7210425" cy="187642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686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自举性转换</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扩展电路</a:t>
            </a:r>
            <a:endParaRPr lang="en-US" altLang="zh-CN" dirty="0">
              <a:ea typeface="华文新魏" panose="02010800040101010101" pitchFamily="2"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pic>
        <p:nvPicPr>
          <p:cNvPr id="36868" name="Picture 2"/>
          <p:cNvPicPr>
            <a:picLocks noChangeAspect="1"/>
          </p:cNvPicPr>
          <p:nvPr/>
        </p:nvPicPr>
        <p:blipFill>
          <a:blip r:embed="rId1"/>
          <a:stretch>
            <a:fillRect/>
          </a:stretch>
        </p:blipFill>
        <p:spPr>
          <a:xfrm>
            <a:off x="2809875" y="2643188"/>
            <a:ext cx="5964238" cy="242887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7891"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Gentry</a:t>
            </a:r>
            <a:r>
              <a:rPr lang="zh-CN" altLang="en-US" sz="3200" b="0" dirty="0">
                <a:latin typeface="黑体" panose="02010609060101010101" pitchFamily="49" charset="-122"/>
                <a:ea typeface="黑体" panose="02010609060101010101" pitchFamily="49" charset="-122"/>
              </a:rPr>
              <a:t>方案</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构造</a:t>
            </a:r>
            <a:r>
              <a:rPr lang="en-US" altLang="zh-CN" sz="2400" dirty="0">
                <a:ea typeface="华文新魏" panose="02010800040101010101" pitchFamily="2" charset="-122"/>
              </a:rPr>
              <a:t>SomeWhat</a:t>
            </a:r>
            <a:r>
              <a:rPr lang="zh-CN" altLang="en-US" dirty="0">
                <a:ea typeface="华文新魏" panose="02010800040101010101" pitchFamily="2" charset="-122"/>
              </a:rPr>
              <a:t>同态加密方案</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加法</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乘法同态，可评估一定深度电路</a:t>
            </a:r>
            <a:endParaRPr lang="en-US" altLang="zh-CN" sz="20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en-US" altLang="zh-CN" dirty="0">
                <a:solidFill>
                  <a:srgbClr val="00B050"/>
                </a:solidFill>
                <a:ea typeface="华文新魏" panose="02010800040101010101" pitchFamily="2" charset="-122"/>
              </a:rPr>
              <a:t> </a:t>
            </a:r>
            <a:r>
              <a:rPr lang="zh-CN" altLang="en-US" dirty="0">
                <a:ea typeface="华文新魏" panose="02010800040101010101" pitchFamily="2" charset="-122"/>
              </a:rPr>
              <a:t>压缩解密电路</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降低电路深度以实现自举</a:t>
            </a:r>
            <a:endParaRPr lang="en-US" altLang="zh-CN" sz="20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自举性转换</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扩展电路，控制中间误差实现全同态</a:t>
            </a:r>
            <a:endParaRPr lang="en-US" altLang="zh-CN" sz="2000" dirty="0">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8915"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Gentry</a:t>
            </a:r>
            <a:r>
              <a:rPr lang="zh-CN" altLang="en-US" sz="3200" b="0" dirty="0">
                <a:latin typeface="黑体" panose="02010609060101010101" pitchFamily="49" charset="-122"/>
                <a:ea typeface="黑体" panose="02010609060101010101" pitchFamily="49" charset="-122"/>
              </a:rPr>
              <a:t>方案</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使用理想格</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利用定义在环上加法</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乘法运算</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加解密运算电路简单，线性运算</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格困难问题假设</a:t>
            </a:r>
            <a:endParaRPr lang="en-US" altLang="zh-CN" sz="20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3993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Gentry</a:t>
            </a:r>
            <a:r>
              <a:rPr lang="zh-CN" altLang="en-US" sz="3200" b="0" dirty="0">
                <a:latin typeface="黑体" panose="02010609060101010101" pitchFamily="49" charset="-122"/>
                <a:ea typeface="黑体" panose="02010609060101010101" pitchFamily="49" charset="-122"/>
              </a:rPr>
              <a:t>方案</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不足之处</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Per-gate evaluation time (</a:t>
            </a:r>
            <a:r>
              <a:rPr lang="zh-CN" altLang="en-US" sz="2000" dirty="0">
                <a:latin typeface="微软雅黑" panose="020B0503020204020204" charset="-122"/>
                <a:ea typeface="微软雅黑" panose="020B0503020204020204" charset="-122"/>
              </a:rPr>
              <a:t>瓶颈</a:t>
            </a:r>
            <a:r>
              <a:rPr lang="en-US" altLang="zh-CN"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多重假设</a:t>
            </a:r>
            <a:endParaRPr lang="en-US" altLang="zh-CN" sz="20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zh-CN" altLang="en-US" sz="1600" dirty="0">
                <a:latin typeface="微软雅黑" panose="020B0503020204020204" charset="-122"/>
                <a:ea typeface="微软雅黑" panose="020B0503020204020204" charset="-122"/>
              </a:rPr>
              <a:t>稀疏子集和问题研究不成熟</a:t>
            </a:r>
            <a:endParaRPr lang="en-US" altLang="zh-CN" sz="16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格上的近似困难问题假设</a:t>
            </a:r>
            <a:endParaRPr lang="en-US" altLang="zh-CN" sz="16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安全性不充分，无法达到</a:t>
            </a:r>
            <a:r>
              <a:rPr lang="en-US" altLang="zh-CN" sz="1600" dirty="0">
                <a:latin typeface="微软雅黑" panose="020B0503020204020204" charset="-122"/>
                <a:ea typeface="微软雅黑" panose="020B0503020204020204" charset="-122"/>
              </a:rPr>
              <a:t>CCA2-secure</a:t>
            </a:r>
            <a:endParaRPr lang="en-US" altLang="zh-CN" dirty="0">
              <a:ea typeface="华文新魏" panose="0201080004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40963"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新的突破</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基于</a:t>
            </a:r>
            <a:r>
              <a:rPr lang="en-US" altLang="zh-CN" sz="2400" dirty="0">
                <a:ea typeface="华文新魏" panose="02010800040101010101" pitchFamily="2" charset="-122"/>
              </a:rPr>
              <a:t>LWE</a:t>
            </a:r>
            <a:r>
              <a:rPr lang="zh-CN" altLang="en-US" dirty="0">
                <a:ea typeface="华文新魏" panose="02010800040101010101" pitchFamily="2" charset="-122"/>
              </a:rPr>
              <a:t>问题</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无需自举性</a:t>
            </a:r>
            <a:r>
              <a:rPr lang="en-US" altLang="zh-CN" sz="2000" dirty="0">
                <a:latin typeface="微软雅黑" panose="020B0503020204020204" charset="-122"/>
                <a:ea typeface="微软雅黑" panose="020B0503020204020204" charset="-122"/>
              </a:rPr>
              <a:t>(LFHE)</a:t>
            </a:r>
            <a:r>
              <a:rPr lang="zh-CN" altLang="en-US" sz="2000" dirty="0">
                <a:latin typeface="微软雅黑" panose="020B0503020204020204" charset="-122"/>
                <a:ea typeface="微软雅黑" panose="020B0503020204020204" charset="-122"/>
              </a:rPr>
              <a:t>，无需压缩电路</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效率大幅提升</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BGV</a:t>
            </a:r>
            <a:r>
              <a:rPr lang="zh-CN" altLang="en-US" sz="2000" dirty="0">
                <a:latin typeface="微软雅黑" panose="020B0503020204020204" charset="-122"/>
                <a:ea typeface="微软雅黑" panose="020B0503020204020204" charset="-122"/>
              </a:rPr>
              <a:t>方案</a:t>
            </a:r>
            <a:r>
              <a:rPr lang="en-US" altLang="zh-CN" sz="2000" baseline="30000" dirty="0">
                <a:latin typeface="微软雅黑" panose="020B0503020204020204" charset="-122"/>
                <a:ea typeface="微软雅黑" panose="020B0503020204020204" charset="-122"/>
              </a:rPr>
              <a:t>[6]</a:t>
            </a:r>
            <a:endParaRPr lang="en-US" altLang="zh-CN" baseline="30000" dirty="0">
              <a:ea typeface="华文新魏" panose="02010800040101010101" pitchFamily="2" charset="-122"/>
            </a:endParaRPr>
          </a:p>
        </p:txBody>
      </p:sp>
      <p:sp>
        <p:nvSpPr>
          <p:cNvPr id="40964" name="TextBox 3"/>
          <p:cNvSpPr txBox="1"/>
          <p:nvPr/>
        </p:nvSpPr>
        <p:spPr>
          <a:xfrm>
            <a:off x="1952625" y="6000750"/>
            <a:ext cx="7715250" cy="583565"/>
          </a:xfrm>
          <a:prstGeom prst="rect">
            <a:avLst/>
          </a:prstGeom>
          <a:noFill/>
          <a:ln w="9525">
            <a:noFill/>
          </a:ln>
        </p:spPr>
        <p:txBody>
          <a:bodyPr>
            <a:spAutoFit/>
          </a:bodyPr>
          <a:p>
            <a:r>
              <a:rPr lang="en-US" altLang="zh-CN" sz="1600" dirty="0">
                <a:latin typeface="Times New Roman" panose="02020603050405020304" pitchFamily="18" charset="0"/>
                <a:cs typeface="Times New Roman" panose="02020603050405020304" pitchFamily="18" charset="0"/>
              </a:rPr>
              <a:t>[6] Z. Brakerski, C. Gentry, and V. Vaikuntanathan, “Fully homomorphic encryption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without bootstrapping</a:t>
            </a:r>
            <a:r>
              <a:rPr lang="en-US" altLang="zh-CN" sz="1600" dirty="0">
                <a:latin typeface="Times New Roman" panose="02020603050405020304" pitchFamily="18" charset="0"/>
                <a:cs typeface="Times New Roman" panose="02020603050405020304" pitchFamily="18" charset="0"/>
              </a:rPr>
              <a:t>,” Cryptology ePrint Archive, Report 2011/277, 2011.</a:t>
            </a:r>
            <a:endParaRPr lang="zh-CN" altLang="en-US" sz="1600" dirty="0">
              <a:latin typeface="Times New Roman" panose="02020603050405020304" pitchFamily="18" charset="0"/>
              <a:ea typeface="Times New Roman" panose="02020603050405020304" pitchFamily="18" charset="0"/>
            </a:endParaRPr>
          </a:p>
        </p:txBody>
      </p:sp>
      <p:sp>
        <p:nvSpPr>
          <p:cNvPr id="40965" name="TextBox 4"/>
          <p:cNvSpPr txBox="1"/>
          <p:nvPr/>
        </p:nvSpPr>
        <p:spPr>
          <a:xfrm>
            <a:off x="1952625" y="5072063"/>
            <a:ext cx="7715250" cy="829945"/>
          </a:xfrm>
          <a:prstGeom prst="rect">
            <a:avLst/>
          </a:prstGeom>
          <a:noFill/>
          <a:ln w="9525">
            <a:noFill/>
          </a:ln>
        </p:spPr>
        <p:txBody>
          <a:bodyPr>
            <a:spAutoFit/>
          </a:bodyPr>
          <a:p>
            <a:r>
              <a:rPr lang="en-US" altLang="zh-CN" sz="1600" dirty="0">
                <a:latin typeface="Times New Roman" panose="02020603050405020304" pitchFamily="18" charset="0"/>
                <a:cs typeface="Times New Roman" panose="02020603050405020304" pitchFamily="18" charset="0"/>
              </a:rPr>
              <a:t>[5] </a:t>
            </a:r>
            <a:r>
              <a:rPr lang="fi-FI" altLang="zh-CN" sz="1600" dirty="0">
                <a:latin typeface="Times New Roman" panose="02020603050405020304" pitchFamily="18" charset="0"/>
                <a:cs typeface="Times New Roman" panose="02020603050405020304" pitchFamily="18" charset="0"/>
              </a:rPr>
              <a:t>Z. Brakerski and V. Vaikuntanathan, </a:t>
            </a:r>
            <a:r>
              <a:rPr lang="en-US" altLang="zh-CN" sz="1600" dirty="0">
                <a:latin typeface="Times New Roman" panose="02020603050405020304" pitchFamily="18" charset="0"/>
                <a:cs typeface="Times New Roman" panose="02020603050405020304" pitchFamily="18" charset="0"/>
              </a:rPr>
              <a:t>“Efﬁcient fully homomorphic encryption from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(standard) LWE,” in FOCS, 2011, appears in this proceedings. Also available at </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Cryptology ePrint Archive, Report 2011/344.</a:t>
            </a:r>
            <a:endParaRPr lang="zh-CN" altLang="en-US" sz="1600" dirty="0">
              <a:latin typeface="Times New Roman" panose="02020603050405020304" pitchFamily="18" charset="0"/>
              <a:ea typeface="Times New Roman" panose="02020603050405020304" pitchFamily="18" charset="0"/>
            </a:endParaRPr>
          </a:p>
        </p:txBody>
      </p:sp>
      <p:pic>
        <p:nvPicPr>
          <p:cNvPr id="40966" name="Picture 2"/>
          <p:cNvPicPr>
            <a:picLocks noChangeAspect="1"/>
          </p:cNvPicPr>
          <p:nvPr/>
        </p:nvPicPr>
        <p:blipFill>
          <a:blip r:embed="rId1"/>
          <a:stretch>
            <a:fillRect/>
          </a:stretch>
        </p:blipFill>
        <p:spPr>
          <a:xfrm>
            <a:off x="3381375" y="3643313"/>
            <a:ext cx="581025" cy="266700"/>
          </a:xfrm>
          <a:prstGeom prst="rect">
            <a:avLst/>
          </a:prstGeom>
          <a:noFill/>
          <a:ln w="9525">
            <a:noFill/>
          </a:ln>
        </p:spPr>
      </p:pic>
      <p:pic>
        <p:nvPicPr>
          <p:cNvPr id="40967" name="Picture 4"/>
          <p:cNvPicPr>
            <a:picLocks noChangeAspect="1"/>
          </p:cNvPicPr>
          <p:nvPr/>
        </p:nvPicPr>
        <p:blipFill>
          <a:blip r:embed="rId2"/>
          <a:stretch>
            <a:fillRect/>
          </a:stretch>
        </p:blipFill>
        <p:spPr>
          <a:xfrm>
            <a:off x="4752975" y="3643313"/>
            <a:ext cx="485775" cy="323850"/>
          </a:xfrm>
          <a:prstGeom prst="rect">
            <a:avLst/>
          </a:prstGeom>
          <a:noFill/>
          <a:ln w="9525">
            <a:noFill/>
          </a:ln>
        </p:spPr>
      </p:pic>
      <p:cxnSp>
        <p:nvCxnSpPr>
          <p:cNvPr id="10" name="直接箭头连接符 9"/>
          <p:cNvCxnSpPr/>
          <p:nvPr/>
        </p:nvCxnSpPr>
        <p:spPr>
          <a:xfrm>
            <a:off x="4033838" y="3776663"/>
            <a:ext cx="633413" cy="9525"/>
          </a:xfrm>
          <a:prstGeom prst="straightConnector1">
            <a:avLst/>
          </a:prstGeom>
          <a:ln>
            <a:solidFill>
              <a:schemeClr val="tx1">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72832"/>
          </a:xfrm>
          <a:noFill/>
        </p:spPr>
        <p:txBody>
          <a:bodyPr/>
          <a:lstStyle/>
          <a:p>
            <a:pPr algn="ctr"/>
            <a:r>
              <a:rPr lang="zh-CN" altLang="en-US" dirty="0"/>
              <a:t>云</a:t>
            </a:r>
            <a:r>
              <a:rPr lang="zh-CN" altLang="en-US" dirty="0" smtClean="0"/>
              <a:t>安全面临的挑战</a:t>
            </a:r>
            <a:endParaRPr lang="zh-CN" altLang="en-US" dirty="0"/>
          </a:p>
        </p:txBody>
      </p:sp>
      <p:sp>
        <p:nvSpPr>
          <p:cNvPr id="3" name="内容占位符 2"/>
          <p:cNvSpPr>
            <a:spLocks noGrp="1"/>
          </p:cNvSpPr>
          <p:nvPr>
            <p:ph idx="1"/>
          </p:nvPr>
        </p:nvSpPr>
        <p:spPr>
          <a:xfrm>
            <a:off x="838200" y="1406769"/>
            <a:ext cx="10515600" cy="4770194"/>
          </a:xfrm>
        </p:spPr>
        <p:txBody>
          <a:bodyPr/>
          <a:lstStyle/>
          <a:p>
            <a:r>
              <a:rPr lang="zh-CN" altLang="zh-CN" b="1" dirty="0">
                <a:solidFill>
                  <a:schemeClr val="tx1"/>
                </a:solidFill>
                <a:latin typeface="宋体" panose="02010600030101010101" pitchFamily="2" charset="-122"/>
              </a:rPr>
              <a:t>挑战1：</a:t>
            </a:r>
            <a:r>
              <a:rPr lang="zh-CN" altLang="en-US" b="1" dirty="0">
                <a:solidFill>
                  <a:schemeClr val="tx1"/>
                </a:solidFill>
                <a:latin typeface="宋体" panose="02010600030101010101" pitchFamily="2" charset="-122"/>
              </a:rPr>
              <a:t>  </a:t>
            </a:r>
            <a:r>
              <a:rPr lang="zh-CN" altLang="zh-CN" b="1" dirty="0">
                <a:solidFill>
                  <a:schemeClr val="tx1"/>
                </a:solidFill>
                <a:latin typeface="宋体" panose="02010600030101010101" pitchFamily="2" charset="-122"/>
              </a:rPr>
              <a:t>建立以数据安全和隐私保护为主要目标的云安全技术框架</a:t>
            </a:r>
            <a:endParaRPr lang="zh-CN" altLang="zh-CN" b="1" dirty="0">
              <a:solidFill>
                <a:schemeClr val="tx1"/>
              </a:solidFill>
              <a:latin typeface="宋体" panose="02010600030101010101" pitchFamily="2" charset="-122"/>
            </a:endParaRPr>
          </a:p>
          <a:p>
            <a:pPr>
              <a:buFontTx/>
              <a:buNone/>
            </a:pPr>
            <a:endParaRPr lang="zh-CN" altLang="zh-CN" b="1" dirty="0">
              <a:solidFill>
                <a:schemeClr val="tx1"/>
              </a:solidFill>
              <a:latin typeface="宋体" panose="02010600030101010101" pitchFamily="2" charset="-122"/>
              <a:ea typeface="黑体" panose="02010609060101010101" pitchFamily="49" charset="-122"/>
            </a:endParaRPr>
          </a:p>
          <a:p>
            <a:pPr lvl="1"/>
            <a:r>
              <a:rPr lang="zh-CN" altLang="en-US" sz="2000" b="1" dirty="0" smtClean="0">
                <a:solidFill>
                  <a:schemeClr val="tx1"/>
                </a:solidFill>
                <a:latin typeface="宋体" panose="02010600030101010101" pitchFamily="2" charset="-122"/>
              </a:rPr>
              <a:t>要重点分析与解决云计算的服务计算模式、动态虚拟化管理方式以及多租户共享运营模式对数据安全与隐私保护带来的挑战。体现在以下几个方面：</a:t>
            </a:r>
            <a:endParaRPr lang="zh-CN" altLang="en-US" sz="2000" b="1" dirty="0" smtClean="0">
              <a:solidFill>
                <a:schemeClr val="tx1"/>
              </a:solidFill>
              <a:latin typeface="宋体" panose="02010600030101010101" pitchFamily="2" charset="-122"/>
            </a:endParaRPr>
          </a:p>
          <a:p>
            <a:pPr lvl="1"/>
            <a:endParaRPr lang="zh-CN" altLang="en-US" sz="2000" b="1" dirty="0" smtClean="0">
              <a:solidFill>
                <a:schemeClr val="tx1"/>
              </a:solidFill>
              <a:latin typeface="宋体" panose="02010600030101010101" pitchFamily="2" charset="-122"/>
            </a:endParaRPr>
          </a:p>
          <a:p>
            <a:pPr lvl="2"/>
            <a:r>
              <a:rPr lang="zh-CN" altLang="en-US" sz="1800" b="1" dirty="0" smtClean="0">
                <a:solidFill>
                  <a:schemeClr val="tx1"/>
                </a:solidFill>
                <a:latin typeface="宋体" panose="02010600030101010101" pitchFamily="2" charset="-122"/>
              </a:rPr>
              <a:t>云计算服务计算模式所引发的安全问题</a:t>
            </a:r>
            <a:endParaRPr lang="zh-CN" altLang="en-US" sz="1800" b="1" dirty="0" smtClean="0">
              <a:solidFill>
                <a:schemeClr val="tx1"/>
              </a:solidFill>
              <a:latin typeface="宋体" panose="02010600030101010101" pitchFamily="2" charset="-122"/>
            </a:endParaRPr>
          </a:p>
          <a:p>
            <a:pPr lvl="2"/>
            <a:endParaRPr lang="zh-CN" altLang="en-US" sz="1800" b="1" dirty="0" smtClean="0">
              <a:solidFill>
                <a:schemeClr val="tx1"/>
              </a:solidFill>
              <a:latin typeface="宋体" panose="02010600030101010101" pitchFamily="2" charset="-122"/>
            </a:endParaRPr>
          </a:p>
          <a:p>
            <a:pPr lvl="2"/>
            <a:r>
              <a:rPr lang="zh-CN" altLang="en-US" sz="1800" b="1" dirty="0" smtClean="0">
                <a:solidFill>
                  <a:schemeClr val="tx1"/>
                </a:solidFill>
                <a:latin typeface="宋体" panose="02010600030101010101" pitchFamily="2" charset="-122"/>
              </a:rPr>
              <a:t>云计算的动态虚拟化管理方式引发的安全问题</a:t>
            </a:r>
            <a:endParaRPr lang="zh-CN" altLang="en-US" sz="1800" b="1" dirty="0" smtClean="0">
              <a:solidFill>
                <a:schemeClr val="tx1"/>
              </a:solidFill>
              <a:latin typeface="宋体" panose="02010600030101010101" pitchFamily="2" charset="-122"/>
            </a:endParaRPr>
          </a:p>
          <a:p>
            <a:pPr lvl="2"/>
            <a:endParaRPr lang="zh-CN" altLang="en-US" sz="1800" b="1" dirty="0" smtClean="0">
              <a:solidFill>
                <a:schemeClr val="tx1"/>
              </a:solidFill>
              <a:latin typeface="宋体" panose="02010600030101010101" pitchFamily="2" charset="-122"/>
            </a:endParaRPr>
          </a:p>
          <a:p>
            <a:pPr lvl="2"/>
            <a:r>
              <a:rPr lang="zh-CN" altLang="en-US" sz="1800" b="1" dirty="0" smtClean="0">
                <a:solidFill>
                  <a:schemeClr val="tx1"/>
                </a:solidFill>
                <a:latin typeface="宋体" panose="02010600030101010101" pitchFamily="2" charset="-122"/>
              </a:rPr>
              <a:t>云计算中多层服务模式引发的安全问题</a:t>
            </a:r>
            <a:endParaRPr lang="zh-CN" altLang="en-US" sz="1800" b="1" dirty="0" smtClean="0">
              <a:solidFill>
                <a:schemeClr val="tx1"/>
              </a:solidFill>
              <a:latin typeface="宋体" panose="02010600030101010101" pitchFamily="2" charset="-122"/>
              <a:ea typeface="黑体" panose="02010609060101010101" pitchFamily="49" charset="-122"/>
            </a:endParaRPr>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4198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LWE</a:t>
            </a:r>
            <a:r>
              <a:rPr lang="zh-CN" altLang="en-US" sz="3200" b="0" dirty="0">
                <a:latin typeface="黑体" panose="02010609060101010101" pitchFamily="49" charset="-122"/>
                <a:ea typeface="黑体" panose="02010609060101010101" pitchFamily="49" charset="-122"/>
              </a:rPr>
              <a:t>问题</a:t>
            </a:r>
            <a:endParaRPr lang="en-US" altLang="zh-CN" sz="2400" dirty="0">
              <a:latin typeface="Arial" panose="020B0604020202020204" pitchFamily="34" charset="0"/>
              <a:ea typeface="华文新魏" panose="02010800040101010101" pitchFamily="2" charset="-122"/>
            </a:endParaRPr>
          </a:p>
        </p:txBody>
      </p:sp>
      <p:pic>
        <p:nvPicPr>
          <p:cNvPr id="41988" name="Picture 2"/>
          <p:cNvPicPr>
            <a:picLocks noChangeAspect="1"/>
          </p:cNvPicPr>
          <p:nvPr/>
        </p:nvPicPr>
        <p:blipFill>
          <a:blip r:embed="rId1"/>
          <a:srcRect t="13081"/>
          <a:stretch>
            <a:fillRect/>
          </a:stretch>
        </p:blipFill>
        <p:spPr>
          <a:xfrm>
            <a:off x="2381250" y="1928813"/>
            <a:ext cx="7072313" cy="2624137"/>
          </a:xfrm>
          <a:prstGeom prst="rect">
            <a:avLst/>
          </a:prstGeom>
          <a:noFill/>
          <a:ln w="9525">
            <a:noFill/>
          </a:ln>
        </p:spPr>
      </p:pic>
      <p:pic>
        <p:nvPicPr>
          <p:cNvPr id="41989" name="Picture 3"/>
          <p:cNvPicPr>
            <a:picLocks noChangeAspect="1"/>
          </p:cNvPicPr>
          <p:nvPr/>
        </p:nvPicPr>
        <p:blipFill>
          <a:blip r:embed="rId2"/>
          <a:stretch>
            <a:fillRect/>
          </a:stretch>
        </p:blipFill>
        <p:spPr>
          <a:xfrm>
            <a:off x="2381250" y="4786313"/>
            <a:ext cx="6580188" cy="760412"/>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43011"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BGV</a:t>
            </a:r>
            <a:r>
              <a:rPr lang="zh-CN" altLang="en-US" sz="3200" b="0" dirty="0">
                <a:latin typeface="黑体" panose="02010609060101010101" pitchFamily="49" charset="-122"/>
                <a:ea typeface="黑体" panose="02010609060101010101" pitchFamily="49" charset="-122"/>
              </a:rPr>
              <a:t>方案</a:t>
            </a:r>
            <a:endParaRPr lang="en-US" altLang="zh-CN" sz="2400" dirty="0">
              <a:latin typeface="Arial" panose="020B0604020202020204" pitchFamily="34" charset="0"/>
              <a:ea typeface="华文新魏" panose="02010800040101010101" pitchFamily="2" charset="-122"/>
            </a:endParaRPr>
          </a:p>
        </p:txBody>
      </p:sp>
      <p:pic>
        <p:nvPicPr>
          <p:cNvPr id="43012" name="Picture 2"/>
          <p:cNvPicPr>
            <a:picLocks noChangeAspect="1"/>
          </p:cNvPicPr>
          <p:nvPr/>
        </p:nvPicPr>
        <p:blipFill>
          <a:blip r:embed="rId1"/>
          <a:stretch>
            <a:fillRect/>
          </a:stretch>
        </p:blipFill>
        <p:spPr>
          <a:xfrm>
            <a:off x="2667000" y="1857375"/>
            <a:ext cx="5564188" cy="2071688"/>
          </a:xfrm>
          <a:prstGeom prst="rect">
            <a:avLst/>
          </a:prstGeom>
          <a:noFill/>
          <a:ln w="9525">
            <a:noFill/>
          </a:ln>
        </p:spPr>
      </p:pic>
      <p:sp>
        <p:nvSpPr>
          <p:cNvPr id="11" name="矩形 10"/>
          <p:cNvSpPr/>
          <p:nvPr/>
        </p:nvSpPr>
        <p:spPr>
          <a:xfrm>
            <a:off x="2524125" y="1785938"/>
            <a:ext cx="1643063"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pic>
        <p:nvPicPr>
          <p:cNvPr id="43014" name="Picture 3"/>
          <p:cNvPicPr>
            <a:picLocks noChangeAspect="1"/>
          </p:cNvPicPr>
          <p:nvPr/>
        </p:nvPicPr>
        <p:blipFill>
          <a:blip r:embed="rId2"/>
          <a:stretch>
            <a:fillRect/>
          </a:stretch>
        </p:blipFill>
        <p:spPr>
          <a:xfrm>
            <a:off x="2667000" y="4000500"/>
            <a:ext cx="5286375" cy="230505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44035"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BGV</a:t>
            </a:r>
            <a:r>
              <a:rPr lang="zh-CN" altLang="en-US" sz="3200" b="0" dirty="0">
                <a:latin typeface="黑体" panose="02010609060101010101" pitchFamily="49" charset="-122"/>
                <a:ea typeface="黑体" panose="02010609060101010101" pitchFamily="49" charset="-122"/>
              </a:rPr>
              <a:t>主要贡献</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新的噪声控制方法</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模切换 </a:t>
            </a:r>
            <a:r>
              <a:rPr lang="en-US" altLang="zh-CN" sz="2000" dirty="0">
                <a:latin typeface="微软雅黑" panose="020B0503020204020204" charset="-122"/>
                <a:ea typeface="微软雅黑" panose="020B0503020204020204" charset="-122"/>
              </a:rPr>
              <a:t>(modulus switching)</a:t>
            </a:r>
            <a:r>
              <a:rPr lang="en-US" altLang="zh-CN" sz="2000" baseline="30000" dirty="0">
                <a:latin typeface="微软雅黑" panose="020B0503020204020204" charset="-122"/>
                <a:ea typeface="微软雅黑" panose="020B0503020204020204" charset="-122"/>
              </a:rPr>
              <a:t>[5]</a:t>
            </a:r>
            <a:endParaRPr lang="en-US" altLang="zh-CN" sz="2000" baseline="30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endParaRPr lang="en-US" altLang="zh-CN" sz="2000" dirty="0">
              <a:latin typeface="微软雅黑" panose="020B0503020204020204" charset="-122"/>
              <a:ea typeface="微软雅黑" panose="020B0503020204020204" charset="-122"/>
            </a:endParaRPr>
          </a:p>
          <a:p>
            <a:pPr lvl="2" eaLnBrk="1" hangingPunct="1">
              <a:lnSpc>
                <a:spcPct val="150000"/>
              </a:lnSpc>
              <a:buNone/>
            </a:pPr>
            <a:endParaRPr lang="en-US" altLang="zh-CN" dirty="0">
              <a:ea typeface="华文新魏" panose="02010800040101010101" pitchFamily="2" charset="-122"/>
            </a:endParaRPr>
          </a:p>
        </p:txBody>
      </p:sp>
      <p:pic>
        <p:nvPicPr>
          <p:cNvPr id="44036" name="Picture 2"/>
          <p:cNvPicPr>
            <a:picLocks noChangeAspect="1"/>
          </p:cNvPicPr>
          <p:nvPr/>
        </p:nvPicPr>
        <p:blipFill>
          <a:blip r:embed="rId1"/>
          <a:stretch>
            <a:fillRect/>
          </a:stretch>
        </p:blipFill>
        <p:spPr>
          <a:xfrm>
            <a:off x="3167063" y="3143250"/>
            <a:ext cx="5362575" cy="3071813"/>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9" name="Rectangle 2"/>
          <p:cNvSpPr>
            <a:spLocks noGrp="1"/>
          </p:cNvSpPr>
          <p:nvPr>
            <p:ph type="title"/>
          </p:nvPr>
        </p:nvSpPr>
        <p:spPr/>
        <p:txBody>
          <a:bodyPr vert="horz" wrap="square" lIns="91440" tIns="45720" rIns="91440" bIns="45720" anchor="ct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Gentry</a:t>
            </a:r>
            <a:r>
              <a:rPr lang="zh-CN" altLang="en-US" sz="3600" dirty="0">
                <a:latin typeface="黑体" panose="02010609060101010101" pitchFamily="49" charset="-122"/>
                <a:ea typeface="黑体" panose="02010609060101010101" pitchFamily="49" charset="-122"/>
              </a:rPr>
              <a:t>工作</a:t>
            </a:r>
            <a:endParaRPr lang="en-US" altLang="zh-CN" sz="3600" dirty="0">
              <a:latin typeface="黑体" panose="02010609060101010101" pitchFamily="49" charset="-122"/>
              <a:ea typeface="黑体" panose="02010609060101010101" pitchFamily="49" charset="-122"/>
            </a:endParaRPr>
          </a:p>
        </p:txBody>
      </p:sp>
      <p:sp>
        <p:nvSpPr>
          <p:cNvPr id="1030"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BGV</a:t>
            </a:r>
            <a:r>
              <a:rPr lang="zh-CN" altLang="en-US" sz="3200" b="0" dirty="0">
                <a:latin typeface="黑体" panose="02010609060101010101" pitchFamily="49" charset="-122"/>
                <a:ea typeface="黑体" panose="02010609060101010101" pitchFamily="49" charset="-122"/>
              </a:rPr>
              <a:t>主要贡献</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新的噪声控制方法</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设            ，可执行           次乘法</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按如下方法可评估的电路深度为</a:t>
            </a:r>
            <a:endParaRPr lang="en-US" altLang="zh-CN" sz="20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每</a:t>
            </a:r>
            <a:r>
              <a:rPr lang="en-US" altLang="zh-CN" sz="1600" dirty="0">
                <a:latin typeface="微软雅黑" panose="020B0503020204020204" charset="-122"/>
                <a:ea typeface="微软雅黑" panose="020B0503020204020204" charset="-122"/>
              </a:rPr>
              <a:t>K</a:t>
            </a:r>
            <a:r>
              <a:rPr lang="zh-CN" altLang="en-US" sz="1600" dirty="0">
                <a:latin typeface="微软雅黑" panose="020B0503020204020204" charset="-122"/>
                <a:ea typeface="微软雅黑" panose="020B0503020204020204" charset="-122"/>
              </a:rPr>
              <a:t>级进行一次自举</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非必要</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，实现</a:t>
            </a:r>
            <a:r>
              <a:rPr lang="en-US" altLang="zh-CN" sz="1600" dirty="0">
                <a:latin typeface="微软雅黑" panose="020B0503020204020204" charset="-122"/>
                <a:ea typeface="微软雅黑" panose="020B0503020204020204" charset="-122"/>
              </a:rPr>
              <a:t>FHE</a:t>
            </a:r>
            <a:endParaRPr lang="en-US" altLang="zh-CN" sz="16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endParaRPr lang="en-US" altLang="zh-CN" sz="2000" dirty="0">
              <a:latin typeface="微软雅黑" panose="020B0503020204020204" charset="-122"/>
              <a:ea typeface="微软雅黑" panose="020B0503020204020204" charset="-122"/>
            </a:endParaRPr>
          </a:p>
          <a:p>
            <a:pPr lvl="2" eaLnBrk="1" hangingPunct="1">
              <a:lnSpc>
                <a:spcPct val="150000"/>
              </a:lnSpc>
              <a:buNone/>
            </a:pPr>
            <a:endParaRPr lang="en-US" altLang="zh-CN" dirty="0">
              <a:ea typeface="华文新魏" panose="02010800040101010101" pitchFamily="2" charset="-122"/>
            </a:endParaRPr>
          </a:p>
        </p:txBody>
      </p:sp>
      <p:graphicFrame>
        <p:nvGraphicFramePr>
          <p:cNvPr id="1026" name="Object 2"/>
          <p:cNvGraphicFramePr/>
          <p:nvPr/>
        </p:nvGraphicFramePr>
        <p:xfrm>
          <a:off x="3738563" y="2500313"/>
          <a:ext cx="785812" cy="428625"/>
        </p:xfrm>
        <a:graphic>
          <a:graphicData uri="http://schemas.openxmlformats.org/presentationml/2006/ole">
            <mc:AlternateContent xmlns:mc="http://schemas.openxmlformats.org/markup-compatibility/2006">
              <mc:Choice xmlns:v="urn:schemas-microsoft-com:vml" Requires="v">
                <p:oleObj spid="_x0000_s3076" name="" r:id="rId1" imgW="419100" imgH="228600" progId="Equation.3">
                  <p:embed/>
                </p:oleObj>
              </mc:Choice>
              <mc:Fallback>
                <p:oleObj name="" r:id="rId1" imgW="419100" imgH="228600" progId="Equation.3">
                  <p:embed/>
                  <p:pic>
                    <p:nvPicPr>
                      <p:cNvPr id="0" name="图片 3075"/>
                      <p:cNvPicPr/>
                      <p:nvPr/>
                    </p:nvPicPr>
                    <p:blipFill>
                      <a:blip r:embed="rId2"/>
                      <a:stretch>
                        <a:fillRect/>
                      </a:stretch>
                    </p:blipFill>
                    <p:spPr>
                      <a:xfrm>
                        <a:off x="3738563" y="2500313"/>
                        <a:ext cx="785812" cy="428625"/>
                      </a:xfrm>
                      <a:prstGeom prst="rect">
                        <a:avLst/>
                      </a:prstGeom>
                      <a:noFill/>
                      <a:ln w="38100">
                        <a:noFill/>
                        <a:miter/>
                      </a:ln>
                    </p:spPr>
                  </p:pic>
                </p:oleObj>
              </mc:Fallback>
            </mc:AlternateContent>
          </a:graphicData>
        </a:graphic>
      </p:graphicFrame>
      <p:graphicFrame>
        <p:nvGraphicFramePr>
          <p:cNvPr id="1027" name="Object 3"/>
          <p:cNvGraphicFramePr/>
          <p:nvPr/>
        </p:nvGraphicFramePr>
        <p:xfrm>
          <a:off x="5678488" y="2571750"/>
          <a:ext cx="619125" cy="366713"/>
        </p:xfrm>
        <a:graphic>
          <a:graphicData uri="http://schemas.openxmlformats.org/presentationml/2006/ole">
            <mc:AlternateContent xmlns:mc="http://schemas.openxmlformats.org/markup-compatibility/2006">
              <mc:Choice xmlns:v="urn:schemas-microsoft-com:vml" Requires="v">
                <p:oleObj spid="_x0000_s3077" name="" r:id="rId3" imgW="342900" imgH="203200" progId="Equation.3">
                  <p:embed/>
                </p:oleObj>
              </mc:Choice>
              <mc:Fallback>
                <p:oleObj name="" r:id="rId3" imgW="342900" imgH="203200" progId="Equation.3">
                  <p:embed/>
                  <p:pic>
                    <p:nvPicPr>
                      <p:cNvPr id="0" name="图片 3076"/>
                      <p:cNvPicPr/>
                      <p:nvPr/>
                    </p:nvPicPr>
                    <p:blipFill>
                      <a:blip r:embed="rId4"/>
                      <a:stretch>
                        <a:fillRect/>
                      </a:stretch>
                    </p:blipFill>
                    <p:spPr>
                      <a:xfrm>
                        <a:off x="5678488" y="2571750"/>
                        <a:ext cx="619125" cy="366713"/>
                      </a:xfrm>
                      <a:prstGeom prst="rect">
                        <a:avLst/>
                      </a:prstGeom>
                      <a:noFill/>
                      <a:ln w="38100">
                        <a:noFill/>
                        <a:miter/>
                      </a:ln>
                    </p:spPr>
                  </p:pic>
                </p:oleObj>
              </mc:Fallback>
            </mc:AlternateContent>
          </a:graphicData>
        </a:graphic>
      </p:graphicFrame>
      <p:graphicFrame>
        <p:nvGraphicFramePr>
          <p:cNvPr id="1028" name="Object 4"/>
          <p:cNvGraphicFramePr/>
          <p:nvPr/>
        </p:nvGraphicFramePr>
        <p:xfrm>
          <a:off x="6953250" y="3108325"/>
          <a:ext cx="436563" cy="392113"/>
        </p:xfrm>
        <a:graphic>
          <a:graphicData uri="http://schemas.openxmlformats.org/presentationml/2006/ole">
            <mc:AlternateContent xmlns:mc="http://schemas.openxmlformats.org/markup-compatibility/2006">
              <mc:Choice xmlns:v="urn:schemas-microsoft-com:vml" Requires="v">
                <p:oleObj spid="_x0000_s3078" name="" r:id="rId5" imgW="127000" imgH="177165" progId="Equation.3">
                  <p:embed/>
                </p:oleObj>
              </mc:Choice>
              <mc:Fallback>
                <p:oleObj name="" r:id="rId5" imgW="127000" imgH="177165" progId="Equation.3">
                  <p:embed/>
                  <p:pic>
                    <p:nvPicPr>
                      <p:cNvPr id="0" name="图片 3077"/>
                      <p:cNvPicPr/>
                      <p:nvPr/>
                    </p:nvPicPr>
                    <p:blipFill>
                      <a:blip r:embed="rId6"/>
                      <a:stretch>
                        <a:fillRect/>
                      </a:stretch>
                    </p:blipFill>
                    <p:spPr>
                      <a:xfrm>
                        <a:off x="6953250" y="3108325"/>
                        <a:ext cx="436563" cy="392113"/>
                      </a:xfrm>
                      <a:prstGeom prst="rect">
                        <a:avLst/>
                      </a:prstGeom>
                      <a:noFill/>
                      <a:ln w="38100">
                        <a:noFill/>
                        <a:miter/>
                      </a:ln>
                    </p:spPr>
                  </p:pic>
                </p:oleObj>
              </mc:Fallback>
            </mc:AlternateContent>
          </a:graphicData>
        </a:graphic>
      </p:graphicFrame>
      <p:pic>
        <p:nvPicPr>
          <p:cNvPr id="1031" name="Picture 5"/>
          <p:cNvPicPr>
            <a:picLocks noChangeAspect="1"/>
          </p:cNvPicPr>
          <p:nvPr/>
        </p:nvPicPr>
        <p:blipFill>
          <a:blip r:embed="rId7"/>
          <a:stretch>
            <a:fillRect/>
          </a:stretch>
        </p:blipFill>
        <p:spPr>
          <a:xfrm>
            <a:off x="2952750" y="4143375"/>
            <a:ext cx="5815013" cy="2143125"/>
          </a:xfrm>
          <a:prstGeom prst="rect">
            <a:avLst/>
          </a:prstGeom>
          <a:noFill/>
          <a:ln w="9525">
            <a:noFill/>
          </a:ln>
        </p:spPr>
      </p:pic>
      <p:sp>
        <p:nvSpPr>
          <p:cNvPr id="9" name="矩形 8"/>
          <p:cNvSpPr/>
          <p:nvPr/>
        </p:nvSpPr>
        <p:spPr>
          <a:xfrm>
            <a:off x="6738938" y="5929313"/>
            <a:ext cx="1928813"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研究方向</a:t>
            </a:r>
            <a:endParaRPr lang="en-US" altLang="zh-CN" sz="3600" dirty="0">
              <a:latin typeface="黑体" panose="02010609060101010101" pitchFamily="49" charset="-122"/>
              <a:ea typeface="黑体" panose="02010609060101010101" pitchFamily="49" charset="-122"/>
            </a:endParaRPr>
          </a:p>
        </p:txBody>
      </p:sp>
      <p:sp>
        <p:nvSpPr>
          <p:cNvPr id="4505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FHE</a:t>
            </a:r>
            <a:r>
              <a:rPr lang="zh-CN" altLang="en-US" sz="3200" b="0" dirty="0">
                <a:latin typeface="黑体" panose="02010609060101010101" pitchFamily="49" charset="-122"/>
                <a:ea typeface="黑体" panose="02010609060101010101" pitchFamily="49" charset="-122"/>
              </a:rPr>
              <a:t>研究现状</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论文</a:t>
            </a:r>
            <a:endParaRPr lang="en-US" altLang="zh-CN" sz="2000" dirty="0">
              <a:ea typeface="微软雅黑" panose="020B0503020204020204" charset="-122"/>
            </a:endParaRPr>
          </a:p>
          <a:p>
            <a:pPr lvl="2" eaLnBrk="1" hangingPunct="1">
              <a:lnSpc>
                <a:spcPct val="150000"/>
              </a:lnSpc>
              <a:buFont typeface="Wingdings" panose="05000000000000000000" pitchFamily="2" charset="2"/>
              <a:buChar char="Ø"/>
            </a:pPr>
            <a:r>
              <a:rPr lang="en-US" altLang="zh-CN" sz="1600" dirty="0">
                <a:ea typeface="微软雅黑" panose="020B0503020204020204" charset="-122"/>
              </a:rPr>
              <a:t> EuroCrypto 2012   (4</a:t>
            </a:r>
            <a:r>
              <a:rPr lang="zh-CN" altLang="en-US" sz="1600" dirty="0">
                <a:ea typeface="微软雅黑" panose="020B0503020204020204" charset="-122"/>
              </a:rPr>
              <a:t>篇文章，</a:t>
            </a:r>
            <a:r>
              <a:rPr lang="en-US" altLang="zh-CN" sz="1600" dirty="0">
                <a:ea typeface="微软雅黑" panose="020B0503020204020204" charset="-122"/>
              </a:rPr>
              <a:t>1</a:t>
            </a:r>
            <a:r>
              <a:rPr lang="zh-CN" altLang="en-US" sz="1600" dirty="0">
                <a:ea typeface="微软雅黑" panose="020B0503020204020204" charset="-122"/>
              </a:rPr>
              <a:t>个</a:t>
            </a:r>
            <a:r>
              <a:rPr lang="en-US" altLang="zh-CN" sz="1600" dirty="0">
                <a:ea typeface="微软雅黑" panose="020B0503020204020204" charset="-122"/>
              </a:rPr>
              <a:t>session)</a:t>
            </a:r>
            <a:endParaRPr lang="en-US" altLang="zh-CN" sz="1600" dirty="0">
              <a:ea typeface="微软雅黑" panose="020B0503020204020204" charset="-122"/>
            </a:endParaRPr>
          </a:p>
          <a:p>
            <a:pPr lvl="2" eaLnBrk="1" hangingPunct="1">
              <a:lnSpc>
                <a:spcPct val="150000"/>
              </a:lnSpc>
              <a:buFont typeface="Wingdings" panose="05000000000000000000" pitchFamily="2" charset="2"/>
              <a:buChar char="Ø"/>
            </a:pPr>
            <a:r>
              <a:rPr lang="en-US" altLang="zh-CN" sz="1600" dirty="0">
                <a:ea typeface="微软雅黑" panose="020B0503020204020204" charset="-122"/>
              </a:rPr>
              <a:t> CRYPTO 2012      (3</a:t>
            </a:r>
            <a:r>
              <a:rPr lang="zh-CN" altLang="en-US" sz="1600" dirty="0">
                <a:ea typeface="微软雅黑" panose="020B0503020204020204" charset="-122"/>
              </a:rPr>
              <a:t>篇文章，</a:t>
            </a:r>
            <a:r>
              <a:rPr lang="en-US" altLang="zh-CN" sz="1600" dirty="0">
                <a:ea typeface="微软雅黑" panose="020B0503020204020204" charset="-122"/>
              </a:rPr>
              <a:t>1</a:t>
            </a:r>
            <a:r>
              <a:rPr lang="zh-CN" altLang="en-US" sz="1600" dirty="0">
                <a:ea typeface="微软雅黑" panose="020B0503020204020204" charset="-122"/>
              </a:rPr>
              <a:t>个</a:t>
            </a:r>
            <a:r>
              <a:rPr lang="en-US" altLang="zh-CN" sz="1600" dirty="0">
                <a:ea typeface="微软雅黑" panose="020B0503020204020204" charset="-122"/>
              </a:rPr>
              <a:t>session)</a:t>
            </a:r>
            <a:endParaRPr lang="en-US" altLang="zh-CN" sz="1600" dirty="0">
              <a:ea typeface="微软雅黑" panose="020B0503020204020204" charset="-122"/>
            </a:endParaRPr>
          </a:p>
          <a:p>
            <a:pPr lvl="2" eaLnBrk="1" hangingPunct="1">
              <a:lnSpc>
                <a:spcPct val="150000"/>
              </a:lnSpc>
              <a:buFont typeface="Wingdings" panose="05000000000000000000" pitchFamily="2" charset="2"/>
              <a:buChar char="Ø"/>
            </a:pPr>
            <a:r>
              <a:rPr lang="en-US" altLang="zh-CN" sz="1600" dirty="0">
                <a:ea typeface="微软雅黑" panose="020B0503020204020204" charset="-122"/>
              </a:rPr>
              <a:t> STOC 2012           (1</a:t>
            </a:r>
            <a:r>
              <a:rPr lang="zh-CN" altLang="en-US" sz="1600" dirty="0">
                <a:ea typeface="微软雅黑" panose="020B0503020204020204" charset="-122"/>
              </a:rPr>
              <a:t>篇文章</a:t>
            </a:r>
            <a:r>
              <a:rPr lang="en-US" altLang="zh-CN" sz="1600" dirty="0">
                <a:ea typeface="微软雅黑" panose="020B0503020204020204" charset="-122"/>
              </a:rPr>
              <a:t>)</a:t>
            </a:r>
            <a:endParaRPr lang="en-US" altLang="zh-CN" sz="1600" dirty="0">
              <a:ea typeface="微软雅黑" panose="020B0503020204020204" charset="-122"/>
            </a:endParaRPr>
          </a:p>
          <a:p>
            <a:pPr lvl="2" eaLnBrk="1" hangingPunct="1">
              <a:lnSpc>
                <a:spcPct val="150000"/>
              </a:lnSpc>
              <a:buFont typeface="Wingdings" panose="05000000000000000000" pitchFamily="2" charset="2"/>
              <a:buChar char="Ø"/>
            </a:pPr>
            <a:endParaRPr lang="en-US" altLang="zh-CN" sz="2000" dirty="0">
              <a:latin typeface="微软雅黑" panose="020B0503020204020204" charset="-122"/>
              <a:ea typeface="微软雅黑" panose="020B0503020204020204" charset="-122"/>
            </a:endParaRPr>
          </a:p>
        </p:txBody>
      </p:sp>
      <p:sp>
        <p:nvSpPr>
          <p:cNvPr id="45060" name="TextBox 5"/>
          <p:cNvSpPr txBox="1"/>
          <p:nvPr/>
        </p:nvSpPr>
        <p:spPr>
          <a:xfrm>
            <a:off x="2024063" y="6000750"/>
            <a:ext cx="8143875" cy="521970"/>
          </a:xfrm>
          <a:prstGeom prst="rect">
            <a:avLst/>
          </a:prstGeom>
          <a:noFill/>
          <a:ln w="9525">
            <a:noFill/>
          </a:ln>
        </p:spPr>
        <p:txBody>
          <a:bodyPr>
            <a:spAutoFit/>
          </a:bodyPr>
          <a:p>
            <a:r>
              <a:rPr lang="en-US" altLang="zh-CN" sz="1400" dirty="0">
                <a:latin typeface="Times New Roman" panose="02020603050405020304" pitchFamily="18" charset="0"/>
                <a:cs typeface="Times New Roman" panose="02020603050405020304" pitchFamily="18" charset="0"/>
              </a:rPr>
              <a:t>[7] Zvika Brakerski, “Fully Homomorphic Encryption </a:t>
            </a:r>
            <a:r>
              <a:rPr lang="en-US" altLang="zh-CN" sz="1400" dirty="0">
                <a:solidFill>
                  <a:srgbClr val="FF0000"/>
                </a:solidFill>
                <a:latin typeface="Times New Roman" panose="02020603050405020304" pitchFamily="18" charset="0"/>
                <a:cs typeface="Times New Roman" panose="02020603050405020304" pitchFamily="18" charset="0"/>
              </a:rPr>
              <a:t>without Modulus Switching </a:t>
            </a:r>
            <a:r>
              <a:rPr lang="en-US" altLang="zh-CN" sz="1400" dirty="0">
                <a:latin typeface="Times New Roman" panose="02020603050405020304" pitchFamily="18" charset="0"/>
                <a:cs typeface="Times New Roman" panose="02020603050405020304" pitchFamily="18" charset="0"/>
              </a:rPr>
              <a:t>from Classical</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GapSVP,” in </a:t>
            </a:r>
            <a:r>
              <a:rPr lang="en-US" altLang="zh-CN" sz="1400" i="1" dirty="0">
                <a:latin typeface="Times New Roman" panose="02020603050405020304" pitchFamily="18" charset="0"/>
                <a:cs typeface="Times New Roman" panose="02020603050405020304" pitchFamily="18" charset="0"/>
              </a:rPr>
              <a:t>Proc. of  CRYPTO 2012</a:t>
            </a:r>
            <a:r>
              <a:rPr lang="en-US" altLang="zh-CN" sz="1400" dirty="0">
                <a:latin typeface="Times New Roman" panose="02020603050405020304" pitchFamily="18" charset="0"/>
                <a:cs typeface="Times New Roman" panose="02020603050405020304" pitchFamily="18" charset="0"/>
              </a:rPr>
              <a:t>, California USA , Aug 2012.</a:t>
            </a:r>
            <a:endParaRPr lang="zh-CN" altLang="en-US" sz="1400" dirty="0">
              <a:latin typeface="Times New Roman" panose="02020603050405020304" pitchFamily="18" charset="0"/>
              <a:ea typeface="Times New Roman" panose="02020603050405020304" pitchFamily="18" charset="0"/>
            </a:endParaRPr>
          </a:p>
        </p:txBody>
      </p:sp>
      <p:graphicFrame>
        <p:nvGraphicFramePr>
          <p:cNvPr id="6" name="图表 5"/>
          <p:cNvGraphicFramePr/>
          <p:nvPr/>
        </p:nvGraphicFramePr>
        <p:xfrm>
          <a:off x="6596066" y="3571876"/>
          <a:ext cx="2643206" cy="235745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一</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研究方向</a:t>
            </a:r>
            <a:endParaRPr lang="en-US" altLang="zh-CN" sz="3600" dirty="0">
              <a:latin typeface="黑体" panose="02010609060101010101" pitchFamily="49" charset="-122"/>
              <a:ea typeface="黑体" panose="02010609060101010101" pitchFamily="49" charset="-122"/>
            </a:endParaRPr>
          </a:p>
        </p:txBody>
      </p:sp>
      <p:sp>
        <p:nvSpPr>
          <p:cNvPr id="46083" name="Rectangle 3"/>
          <p:cNvSpPr>
            <a:spLocks noGrp="1"/>
          </p:cNvSpPr>
          <p:nvPr>
            <p:ph idx="1"/>
          </p:nvPr>
        </p:nvSpPr>
        <p:spPr>
          <a:xfrm>
            <a:off x="2095500" y="1285875"/>
            <a:ext cx="7229475" cy="4214813"/>
          </a:xfrm>
        </p:spPr>
        <p:txBody>
          <a:bodyPr vert="horz" wrap="square" lIns="91440" tIns="45720" rIns="91440" bIns="45720" anchor="t">
            <a:normAutofit fontScale="90000" lnSpcReduction="20000"/>
          </a:bodyPr>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FHE</a:t>
            </a:r>
            <a:r>
              <a:rPr lang="zh-CN" altLang="en-US" sz="3200" b="0" dirty="0">
                <a:latin typeface="黑体" panose="02010609060101010101" pitchFamily="49" charset="-122"/>
                <a:ea typeface="黑体" panose="02010609060101010101" pitchFamily="49" charset="-122"/>
              </a:rPr>
              <a:t>研究方向</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sz="2400" dirty="0">
                <a:ea typeface="华文新魏" panose="02010800040101010101" pitchFamily="2" charset="-122"/>
              </a:rPr>
              <a:t> 效率优化</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ea typeface="微软雅黑" panose="020B0503020204020204" charset="-122"/>
              </a:rPr>
              <a:t> </a:t>
            </a:r>
            <a:r>
              <a:rPr lang="en-US" altLang="zh-CN" sz="1600" dirty="0">
                <a:ea typeface="微软雅黑" panose="020B0503020204020204" charset="-122"/>
              </a:rPr>
              <a:t>Gentry</a:t>
            </a:r>
            <a:r>
              <a:rPr lang="zh-CN" altLang="en-US" sz="1600" dirty="0">
                <a:ea typeface="微软雅黑" panose="020B0503020204020204" charset="-122"/>
              </a:rPr>
              <a:t>小组</a:t>
            </a:r>
            <a:endParaRPr lang="en-US" altLang="zh-CN" sz="1600" dirty="0">
              <a:ea typeface="微软雅黑" panose="020B0503020204020204" charset="-12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rPr>
              <a:t> </a:t>
            </a:r>
            <a:r>
              <a:rPr lang="zh-CN" altLang="en-US" sz="2400" dirty="0">
                <a:ea typeface="华文新魏" panose="02010800040101010101" pitchFamily="2" charset="-122"/>
              </a:rPr>
              <a:t>不可塑加密 </a:t>
            </a:r>
            <a:r>
              <a:rPr lang="en-US" altLang="zh-CN" sz="2400" dirty="0">
                <a:ea typeface="华文新魏" panose="02010800040101010101" pitchFamily="2" charset="-122"/>
              </a:rPr>
              <a:t>vs </a:t>
            </a:r>
            <a:r>
              <a:rPr lang="zh-CN" altLang="en-US" sz="2400" dirty="0">
                <a:ea typeface="华文新魏" panose="02010800040101010101" pitchFamily="2" charset="-122"/>
              </a:rPr>
              <a:t>同态加密</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ea typeface="微软雅黑" panose="020B0503020204020204" charset="-122"/>
              </a:rPr>
              <a:t> selectively permit homomorphic computations</a:t>
            </a:r>
            <a:endParaRPr lang="en-US" altLang="zh-CN" dirty="0">
              <a:ea typeface="华文新魏" panose="02010800040101010101" pitchFamily="2" charset="-122"/>
            </a:endParaRPr>
          </a:p>
          <a:p>
            <a:pPr lvl="1" eaLnBrk="1" hangingPunct="1">
              <a:lnSpc>
                <a:spcPct val="150000"/>
              </a:lnSpc>
              <a:buClr>
                <a:srgbClr val="DE8848"/>
              </a:buClr>
              <a:buFont typeface="Wingdings" panose="05000000000000000000" pitchFamily="2" charset="2"/>
              <a:buChar char="p"/>
            </a:pPr>
            <a:r>
              <a:rPr lang="en-US" altLang="zh-CN" sz="2400" dirty="0">
                <a:ea typeface="华文新魏" panose="02010800040101010101" pitchFamily="2" charset="-122"/>
              </a:rPr>
              <a:t> </a:t>
            </a:r>
            <a:r>
              <a:rPr lang="zh-CN" altLang="en-US" sz="2400" dirty="0">
                <a:ea typeface="华文新魏" panose="02010800040101010101" pitchFamily="2" charset="-122"/>
              </a:rPr>
              <a:t>安全性</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2000" dirty="0">
                <a:ea typeface="微软雅黑" panose="020B0503020204020204" charset="-122"/>
              </a:rPr>
              <a:t> </a:t>
            </a:r>
            <a:r>
              <a:rPr lang="en-US" altLang="zh-CN" sz="1800" dirty="0">
                <a:ea typeface="微软雅黑" panose="020B0503020204020204" charset="-122"/>
              </a:rPr>
              <a:t>CCA2-secure</a:t>
            </a:r>
            <a:endParaRPr lang="en-US" altLang="zh-CN" sz="2000" dirty="0">
              <a:ea typeface="微软雅黑" panose="020B0503020204020204" charset="-122"/>
            </a:endParaRPr>
          </a:p>
          <a:p>
            <a:pPr lvl="2" eaLnBrk="1" hangingPunct="1">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功能性加密，对中间结果进行细粒度控制</a:t>
            </a:r>
            <a:endParaRPr lang="en-US" altLang="zh-CN" sz="1600" dirty="0">
              <a:latin typeface="微软雅黑" panose="020B0503020204020204" charset="-122"/>
              <a:ea typeface="微软雅黑" panose="020B0503020204020204" charset="-122"/>
            </a:endParaRPr>
          </a:p>
          <a:p>
            <a:pPr lvl="1" eaLnBrk="1" hangingPunct="1">
              <a:lnSpc>
                <a:spcPct val="150000"/>
              </a:lnSpc>
              <a:buClr>
                <a:srgbClr val="DE8848"/>
              </a:buClr>
              <a:buFont typeface="Wingdings" panose="05000000000000000000" pitchFamily="2" charset="2"/>
              <a:buChar char="p"/>
            </a:pPr>
            <a:r>
              <a:rPr lang="zh-CN" altLang="en-US" sz="2400" dirty="0">
                <a:ea typeface="华文新魏" panose="02010800040101010101" pitchFamily="2" charset="-122"/>
              </a:rPr>
              <a:t> 应用拓展</a:t>
            </a:r>
            <a:endParaRPr lang="en-US" altLang="zh-CN" sz="2400" dirty="0">
              <a:ea typeface="华文新魏" panose="02010800040101010101" pitchFamily="2" charset="-122"/>
            </a:endParaRPr>
          </a:p>
        </p:txBody>
      </p:sp>
      <p:pic>
        <p:nvPicPr>
          <p:cNvPr id="46084" name="Picture 2"/>
          <p:cNvPicPr>
            <a:picLocks noChangeAspect="1"/>
          </p:cNvPicPr>
          <p:nvPr/>
        </p:nvPicPr>
        <p:blipFill>
          <a:blip r:embed="rId1"/>
          <a:stretch>
            <a:fillRect/>
          </a:stretch>
        </p:blipFill>
        <p:spPr>
          <a:xfrm>
            <a:off x="6881813" y="4000500"/>
            <a:ext cx="2413000" cy="357188"/>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
        <p:nvSpPr>
          <p:cNvPr id="4710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HE</a:t>
            </a:r>
            <a:r>
              <a:rPr lang="zh-CN" altLang="en-US" sz="3200" b="0" dirty="0">
                <a:latin typeface="黑体" panose="02010609060101010101" pitchFamily="49" charset="-122"/>
                <a:ea typeface="黑体" panose="02010609060101010101" pitchFamily="49" charset="-122"/>
              </a:rPr>
              <a:t>与云计算安全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云安全模型</a:t>
            </a:r>
            <a:endParaRPr lang="en-US" altLang="zh-CN" dirty="0">
              <a:ea typeface="华文新魏" panose="02010800040101010101" pitchFamily="2" charset="-122"/>
            </a:endParaRPr>
          </a:p>
        </p:txBody>
      </p:sp>
      <p:pic>
        <p:nvPicPr>
          <p:cNvPr id="47108" name="Picture 2"/>
          <p:cNvPicPr>
            <a:picLocks noChangeAspect="1"/>
          </p:cNvPicPr>
          <p:nvPr/>
        </p:nvPicPr>
        <p:blipFill>
          <a:blip r:embed="rId1"/>
          <a:stretch>
            <a:fillRect/>
          </a:stretch>
        </p:blipFill>
        <p:spPr>
          <a:xfrm>
            <a:off x="3095625" y="2643188"/>
            <a:ext cx="5143500" cy="3641725"/>
          </a:xfrm>
          <a:prstGeom prst="rect">
            <a:avLst/>
          </a:prstGeom>
          <a:noFill/>
          <a:ln w="9525">
            <a:noFill/>
          </a:ln>
        </p:spPr>
      </p:pic>
      <p:sp>
        <p:nvSpPr>
          <p:cNvPr id="5" name="圆角矩形 4"/>
          <p:cNvSpPr/>
          <p:nvPr/>
        </p:nvSpPr>
        <p:spPr>
          <a:xfrm>
            <a:off x="5310188" y="2786063"/>
            <a:ext cx="2071688" cy="92868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云计算安全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en-US" altLang="zh-CN" sz="2400" dirty="0">
                <a:ea typeface="华文新魏" panose="02010800040101010101" pitchFamily="2" charset="-122"/>
              </a:rPr>
              <a:t>CSA</a:t>
            </a:r>
            <a:r>
              <a:rPr lang="zh-CN" altLang="en-US" dirty="0">
                <a:ea typeface="华文新魏" panose="02010800040101010101" pitchFamily="2" charset="-122"/>
              </a:rPr>
              <a:t>发布</a:t>
            </a:r>
            <a:r>
              <a:rPr lang="en-US" altLang="zh-CN" sz="2400" dirty="0">
                <a:ea typeface="华文新魏" panose="02010800040101010101" pitchFamily="2" charset="-122"/>
              </a:rPr>
              <a:t>7</a:t>
            </a:r>
            <a:r>
              <a:rPr lang="zh-CN" altLang="en-US" dirty="0">
                <a:ea typeface="华文新魏" panose="02010800040101010101" pitchFamily="2" charset="-122"/>
              </a:rPr>
              <a:t>类</a:t>
            </a:r>
            <a:r>
              <a:rPr lang="en-US" altLang="zh-CN" sz="2400" dirty="0">
                <a:ea typeface="华文新魏" panose="02010800040101010101" pitchFamily="2" charset="-122"/>
              </a:rPr>
              <a:t>Top Threats</a:t>
            </a:r>
            <a:endParaRPr lang="en-US" altLang="zh-CN" dirty="0">
              <a:ea typeface="华文新魏" panose="02010800040101010101" pitchFamily="2" charset="-122"/>
            </a:endParaRPr>
          </a:p>
          <a:p>
            <a:pPr lvl="2">
              <a:lnSpc>
                <a:spcPct val="150000"/>
              </a:lnSpc>
              <a:buFont typeface="Wingdings" panose="05000000000000000000" pitchFamily="2" charset="2"/>
              <a:buChar char="Ø"/>
            </a:pPr>
            <a:r>
              <a:rPr lang="en-US" altLang="zh-CN" sz="20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云计算资源的滥用和恶意利用</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不安全的应用编程接口</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rPr>
              <a:t> </a:t>
            </a:r>
            <a:r>
              <a:rPr lang="zh-CN" altLang="en-US" sz="1800" dirty="0">
                <a:solidFill>
                  <a:srgbClr val="FF0000"/>
                </a:solidFill>
                <a:latin typeface="微软雅黑" panose="020B0503020204020204" charset="-122"/>
                <a:ea typeface="微软雅黑" panose="020B0503020204020204" charset="-122"/>
                <a:sym typeface="Wingdings" panose="05000000000000000000" pitchFamily="2" charset="2"/>
              </a:rPr>
              <a:t>恶意内部攻击者（云管理人员）</a:t>
            </a:r>
            <a:endPar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rPr>
              <a:t> </a:t>
            </a:r>
            <a:r>
              <a:rPr lang="zh-CN" altLang="en-US" sz="1800" dirty="0">
                <a:solidFill>
                  <a:srgbClr val="FF0000"/>
                </a:solidFill>
                <a:latin typeface="微软雅黑" panose="020B0503020204020204" charset="-122"/>
                <a:ea typeface="微软雅黑" panose="020B0503020204020204" charset="-122"/>
                <a:sym typeface="Wingdings" panose="05000000000000000000" pitchFamily="2" charset="2"/>
              </a:rPr>
              <a:t>共享技术漏洞   （共享资源池）</a:t>
            </a:r>
            <a:endPar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1800" dirty="0">
                <a:solidFill>
                  <a:srgbClr val="FF0000"/>
                </a:solidFill>
                <a:latin typeface="微软雅黑" panose="020B0503020204020204" charset="-122"/>
                <a:ea typeface="微软雅黑" panose="020B0503020204020204" charset="-122"/>
                <a:sym typeface="Wingdings" panose="05000000000000000000" pitchFamily="2" charset="2"/>
              </a:rPr>
              <a:t> 数据丢失</a:t>
            </a:r>
            <a:r>
              <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rPr>
              <a:t>/</a:t>
            </a:r>
            <a:r>
              <a:rPr lang="zh-CN" altLang="en-US" sz="1800" dirty="0">
                <a:solidFill>
                  <a:srgbClr val="FF0000"/>
                </a:solidFill>
                <a:latin typeface="微软雅黑" panose="020B0503020204020204" charset="-122"/>
                <a:ea typeface="微软雅黑" panose="020B0503020204020204" charset="-122"/>
                <a:sym typeface="Wingdings" panose="05000000000000000000" pitchFamily="2" charset="2"/>
              </a:rPr>
              <a:t>泄露  （数据外包）</a:t>
            </a:r>
            <a:endPar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审计和服务劫持</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 未知风险</a:t>
            </a:r>
            <a:endParaRPr lang="en-US" altLang="zh-CN" sz="1800" dirty="0">
              <a:latin typeface="微软雅黑" panose="020B0503020204020204" charset="-122"/>
              <a:ea typeface="微软雅黑" panose="020B0503020204020204" charset="-122"/>
              <a:sym typeface="Wingdings" panose="05000000000000000000" pitchFamily="2" charset="2"/>
            </a:endParaRPr>
          </a:p>
        </p:txBody>
      </p:sp>
      <p:sp>
        <p:nvSpPr>
          <p:cNvPr id="48131"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云计算数据安全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数据托管</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公共数据库 </a:t>
            </a:r>
            <a:r>
              <a:rPr lang="en-US" altLang="zh-CN" sz="1800" dirty="0">
                <a:latin typeface="微软雅黑" panose="020B0503020204020204" charset="-122"/>
                <a:ea typeface="微软雅黑" panose="020B0503020204020204" charset="-122"/>
                <a:sym typeface="Wingdings" panose="05000000000000000000" pitchFamily="2" charset="2"/>
              </a:rPr>
              <a:t>(</a:t>
            </a:r>
            <a:r>
              <a:rPr lang="zh-CN" altLang="en-US" sz="1800" dirty="0">
                <a:latin typeface="微软雅黑" panose="020B0503020204020204" charset="-122"/>
                <a:ea typeface="微软雅黑" panose="020B0503020204020204" charset="-122"/>
                <a:sym typeface="Wingdings" panose="05000000000000000000" pitchFamily="2" charset="2"/>
              </a:rPr>
              <a:t>部分敏感</a:t>
            </a:r>
            <a:r>
              <a:rPr lang="en-US" altLang="zh-CN" sz="1800" dirty="0">
                <a:latin typeface="微软雅黑" panose="020B0503020204020204" charset="-122"/>
                <a:ea typeface="微软雅黑" panose="020B0503020204020204" charset="-122"/>
                <a:sym typeface="Wingdings" panose="05000000000000000000" pitchFamily="2" charset="2"/>
              </a:rPr>
              <a:t>)</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 企业外包数据库 </a:t>
            </a:r>
            <a:r>
              <a:rPr lang="en-US" altLang="zh-CN" sz="1800" dirty="0">
                <a:latin typeface="微软雅黑" panose="020B0503020204020204" charset="-122"/>
                <a:ea typeface="微软雅黑" panose="020B0503020204020204" charset="-122"/>
                <a:sym typeface="Wingdings" panose="05000000000000000000" pitchFamily="2" charset="2"/>
              </a:rPr>
              <a:t>(</a:t>
            </a:r>
            <a:r>
              <a:rPr lang="zh-CN" altLang="en-US" sz="1800" dirty="0">
                <a:latin typeface="微软雅黑" panose="020B0503020204020204" charset="-122"/>
                <a:ea typeface="微软雅黑" panose="020B0503020204020204" charset="-122"/>
                <a:sym typeface="Wingdings" panose="05000000000000000000" pitchFamily="2" charset="2"/>
              </a:rPr>
              <a:t>敏感</a:t>
            </a:r>
            <a:r>
              <a:rPr lang="en-US" altLang="zh-CN" sz="1800" dirty="0">
                <a:latin typeface="微软雅黑" panose="020B0503020204020204" charset="-122"/>
                <a:ea typeface="微软雅黑" panose="020B0503020204020204" charset="-122"/>
                <a:sym typeface="Wingdings" panose="05000000000000000000" pitchFamily="2" charset="2"/>
              </a:rPr>
              <a:t>)</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 个人数据  </a:t>
            </a:r>
            <a:r>
              <a:rPr lang="en-US" altLang="zh-CN" sz="1800" dirty="0">
                <a:latin typeface="微软雅黑" panose="020B0503020204020204" charset="-122"/>
                <a:ea typeface="微软雅黑" panose="020B0503020204020204" charset="-122"/>
                <a:sym typeface="Wingdings" panose="05000000000000000000" pitchFamily="2" charset="2"/>
              </a:rPr>
              <a:t>(</a:t>
            </a:r>
            <a:r>
              <a:rPr lang="zh-CN" altLang="en-US" sz="1800" dirty="0">
                <a:latin typeface="微软雅黑" panose="020B0503020204020204" charset="-122"/>
                <a:ea typeface="微软雅黑" panose="020B0503020204020204" charset="-122"/>
                <a:sym typeface="Wingdings" panose="05000000000000000000" pitchFamily="2" charset="2"/>
              </a:rPr>
              <a:t>部分敏感</a:t>
            </a:r>
            <a:r>
              <a:rPr lang="en-US" altLang="zh-CN" sz="1800" dirty="0">
                <a:latin typeface="微软雅黑" panose="020B0503020204020204" charset="-122"/>
                <a:ea typeface="微软雅黑" panose="020B0503020204020204" charset="-122"/>
                <a:sym typeface="Wingdings" panose="05000000000000000000" pitchFamily="2" charset="2"/>
              </a:rPr>
              <a:t>)</a:t>
            </a:r>
            <a:endParaRPr lang="en-US" altLang="zh-CN" sz="20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全生命周期保护</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zh-CN" altLang="en-US" sz="20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生成、使用、传输、变换、存储、归档、销毁</a:t>
            </a:r>
            <a:endParaRPr lang="en-US" altLang="zh-CN" sz="1800" dirty="0">
              <a:latin typeface="微软雅黑" panose="020B0503020204020204" charset="-122"/>
              <a:ea typeface="微软雅黑" panose="020B0503020204020204" charset="-122"/>
              <a:sym typeface="Wingdings" panose="05000000000000000000" pitchFamily="2" charset="2"/>
            </a:endParaRPr>
          </a:p>
        </p:txBody>
      </p:sp>
      <p:sp>
        <p:nvSpPr>
          <p:cNvPr id="49155"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云计算数据安全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加密存储、加密处理</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密文检索与动态计算</a:t>
            </a:r>
            <a:endParaRPr lang="en-US" altLang="zh-CN" sz="1800" dirty="0">
              <a:solidFill>
                <a:srgbClr val="FF0000"/>
              </a:solidFill>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sym typeface="Wingdings" panose="05000000000000000000" pitchFamily="2" charset="2"/>
              </a:rPr>
              <a:t> 传统方法依赖于可信第三方</a:t>
            </a:r>
            <a:endParaRPr lang="en-US" altLang="zh-CN" dirty="0">
              <a:ea typeface="华文新魏" panose="02010800040101010101" pitchFamily="2" charset="-122"/>
              <a:sym typeface="Wingdings" panose="05000000000000000000" pitchFamily="2" charset="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 </a:t>
            </a:r>
            <a:r>
              <a:rPr lang="en-US" altLang="zh-CN" sz="1800" dirty="0">
                <a:latin typeface="微软雅黑" panose="020B0503020204020204" charset="-122"/>
                <a:ea typeface="微软雅黑" panose="020B0503020204020204" charset="-122"/>
                <a:sym typeface="Wingdings" panose="05000000000000000000" pitchFamily="2" charset="2"/>
              </a:rPr>
              <a:t>Xen  (</a:t>
            </a:r>
            <a:r>
              <a:rPr lang="zh-CN" altLang="en-US" sz="1800" dirty="0">
                <a:latin typeface="微软雅黑" panose="020B0503020204020204" charset="-122"/>
                <a:ea typeface="微软雅黑" panose="020B0503020204020204" charset="-122"/>
                <a:sym typeface="Wingdings" panose="05000000000000000000" pitchFamily="2" charset="2"/>
              </a:rPr>
              <a:t>存在漏洞</a:t>
            </a: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a:t>
            </a:r>
            <a:r>
              <a:rPr lang="en-US" altLang="zh-CN" sz="1800" dirty="0">
                <a:latin typeface="微软雅黑" panose="020B0503020204020204" charset="-122"/>
                <a:ea typeface="微软雅黑" panose="020B0503020204020204" charset="-122"/>
                <a:sym typeface="Wingdings" panose="05000000000000000000" pitchFamily="2" charset="2"/>
              </a:rPr>
              <a:t>TPM (</a:t>
            </a:r>
            <a:r>
              <a:rPr lang="zh-CN" altLang="en-US" sz="1800" dirty="0">
                <a:latin typeface="微软雅黑" panose="020B0503020204020204" charset="-122"/>
                <a:ea typeface="微软雅黑" panose="020B0503020204020204" charset="-122"/>
                <a:sym typeface="Wingdings" panose="05000000000000000000" pitchFamily="2" charset="2"/>
              </a:rPr>
              <a:t>漏洞</a:t>
            </a:r>
            <a:r>
              <a:rPr lang="en-US" altLang="zh-CN" sz="1800" dirty="0">
                <a:latin typeface="微软雅黑" panose="020B0503020204020204" charset="-122"/>
                <a:ea typeface="微软雅黑" panose="020B0503020204020204" charset="-122"/>
                <a:sym typeface="Wingdings" panose="05000000000000000000" pitchFamily="2" charset="2"/>
              </a:rPr>
              <a:t>)</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CPU</a:t>
            </a:r>
            <a:r>
              <a:rPr lang="zh-CN" altLang="en-US" sz="1800" dirty="0">
                <a:latin typeface="微软雅黑" panose="020B0503020204020204" charset="-122"/>
                <a:ea typeface="微软雅黑" panose="020B0503020204020204" charset="-122"/>
                <a:sym typeface="Wingdings" panose="05000000000000000000" pitchFamily="2" charset="2"/>
              </a:rPr>
              <a:t>加解密</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内部攻击</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endParaRPr lang="en-US" altLang="zh-CN" dirty="0">
              <a:ea typeface="华文新魏" panose="02010800040101010101" pitchFamily="2" charset="-122"/>
              <a:sym typeface="Wingdings" panose="05000000000000000000" pitchFamily="2" charset="2"/>
            </a:endParaRPr>
          </a:p>
        </p:txBody>
      </p:sp>
      <p:sp>
        <p:nvSpPr>
          <p:cNvPr id="50179"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1692"/>
            <a:ext cx="10515600" cy="5825271"/>
          </a:xfrm>
        </p:spPr>
        <p:txBody>
          <a:bodyPr>
            <a:normAutofit/>
          </a:bodyPr>
          <a:lstStyle/>
          <a:p>
            <a:r>
              <a:rPr lang="zh-CN" altLang="en-US" b="1" dirty="0">
                <a:solidFill>
                  <a:schemeClr val="tx1"/>
                </a:solidFill>
                <a:latin typeface="宋体" panose="02010600030101010101" pitchFamily="2" charset="-122"/>
              </a:rPr>
              <a:t>挑战</a:t>
            </a:r>
            <a:r>
              <a:rPr lang="en-US" altLang="zh-CN" b="1" dirty="0">
                <a:solidFill>
                  <a:schemeClr val="tx1"/>
                </a:solidFill>
                <a:latin typeface="宋体" panose="02010600030101010101" pitchFamily="2" charset="-122"/>
              </a:rPr>
              <a:t>2</a:t>
            </a:r>
            <a:r>
              <a:rPr lang="zh-CN" altLang="en-US" b="1" dirty="0">
                <a:solidFill>
                  <a:schemeClr val="tx1"/>
                </a:solidFill>
                <a:latin typeface="宋体" panose="02010600030101010101" pitchFamily="2" charset="-122"/>
              </a:rPr>
              <a:t>：  建立以安全目标验证、安全服务等级测评为核心的云计算安全标准及其测评体系</a:t>
            </a:r>
            <a:endParaRPr lang="zh-CN" altLang="en-US" b="1" dirty="0">
              <a:solidFill>
                <a:schemeClr val="tx1"/>
              </a:solidFill>
              <a:latin typeface="宋体" panose="02010600030101010101" pitchFamily="2" charset="-122"/>
            </a:endParaRPr>
          </a:p>
          <a:p>
            <a:endParaRPr lang="zh-CN" altLang="en-US" b="1" dirty="0">
              <a:solidFill>
                <a:schemeClr val="tx1"/>
              </a:solidFill>
              <a:latin typeface="宋体" panose="02010600030101010101" pitchFamily="2" charset="-122"/>
            </a:endParaRPr>
          </a:p>
          <a:p>
            <a:pPr lvl="1"/>
            <a:r>
              <a:rPr lang="zh-CN" altLang="zh-CN" b="1" dirty="0">
                <a:solidFill>
                  <a:schemeClr val="tx1"/>
                </a:solidFill>
                <a:latin typeface="宋体" panose="02010600030101010101" pitchFamily="2" charset="-122"/>
              </a:rPr>
              <a:t>云计算安全标准</a:t>
            </a:r>
            <a:r>
              <a:rPr lang="zh-CN" altLang="en-US" b="1" dirty="0">
                <a:solidFill>
                  <a:schemeClr val="tx1"/>
                </a:solidFill>
                <a:latin typeface="宋体" panose="02010600030101010101" pitchFamily="2" charset="-122"/>
              </a:rPr>
              <a:t>要</a:t>
            </a:r>
            <a:r>
              <a:rPr lang="zh-CN" altLang="zh-CN" b="1" dirty="0">
                <a:solidFill>
                  <a:schemeClr val="tx1"/>
                </a:solidFill>
                <a:latin typeface="宋体" panose="02010600030101010101" pitchFamily="2" charset="-122"/>
              </a:rPr>
              <a:t>支持广义的安全目标</a:t>
            </a:r>
            <a:endParaRPr lang="zh-CN" altLang="zh-CN" b="1" dirty="0">
              <a:solidFill>
                <a:schemeClr val="tx1"/>
              </a:solidFill>
              <a:latin typeface="宋体" panose="02010600030101010101" pitchFamily="2" charset="-122"/>
            </a:endParaRPr>
          </a:p>
          <a:p>
            <a:pPr lvl="1">
              <a:buFontTx/>
              <a:buNone/>
            </a:pPr>
            <a:endParaRPr lang="zh-CN" altLang="zh-CN"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云计算安全标准要支持用户描述其数据安全保护目标、指定其所属资产安全保护的范围和程度</a:t>
            </a:r>
            <a:endParaRPr lang="zh-CN" altLang="en-US" b="1" dirty="0">
              <a:solidFill>
                <a:schemeClr val="tx1"/>
              </a:solidFill>
              <a:latin typeface="宋体" panose="02010600030101010101" pitchFamily="2" charset="-122"/>
            </a:endParaRPr>
          </a:p>
          <a:p>
            <a:pPr lvl="2"/>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还应支持用户、尤其是企业用户的安全管理需求，如</a:t>
            </a:r>
            <a:endParaRPr lang="zh-CN" altLang="en-US" b="1" dirty="0">
              <a:solidFill>
                <a:schemeClr val="tx1"/>
              </a:solidFill>
              <a:latin typeface="宋体" panose="02010600030101010101" pitchFamily="2" charset="-122"/>
            </a:endParaRPr>
          </a:p>
          <a:p>
            <a:pPr lvl="2"/>
            <a:endParaRPr lang="zh-CN" altLang="en-US" b="1" dirty="0">
              <a:solidFill>
                <a:schemeClr val="tx1"/>
              </a:solidFill>
              <a:latin typeface="宋体" panose="02010600030101010101" pitchFamily="2" charset="-122"/>
            </a:endParaRPr>
          </a:p>
          <a:p>
            <a:pPr lvl="3"/>
            <a:r>
              <a:rPr lang="zh-CN" altLang="en-US" sz="1600" b="1" dirty="0" smtClean="0">
                <a:solidFill>
                  <a:schemeClr val="tx1"/>
                </a:solidFill>
                <a:latin typeface="宋体" panose="02010600030101010101" pitchFamily="2" charset="-122"/>
              </a:rPr>
              <a:t>分析查看日志信息、搜集信息</a:t>
            </a:r>
            <a:endParaRPr lang="zh-CN" altLang="en-US" sz="1600" b="1" dirty="0" smtClean="0">
              <a:solidFill>
                <a:schemeClr val="tx1"/>
              </a:solidFill>
              <a:latin typeface="宋体" panose="02010600030101010101" pitchFamily="2" charset="-122"/>
            </a:endParaRPr>
          </a:p>
          <a:p>
            <a:pPr lvl="3"/>
            <a:r>
              <a:rPr lang="zh-CN" altLang="en-US" sz="1600" b="1" dirty="0" smtClean="0">
                <a:solidFill>
                  <a:schemeClr val="tx1"/>
                </a:solidFill>
                <a:latin typeface="宋体" panose="02010600030101010101" pitchFamily="2" charset="-122"/>
              </a:rPr>
              <a:t>了解数据使用情况</a:t>
            </a:r>
            <a:endParaRPr lang="zh-CN" altLang="en-US" sz="1600" b="1" dirty="0" smtClean="0">
              <a:solidFill>
                <a:schemeClr val="tx1"/>
              </a:solidFill>
              <a:latin typeface="宋体" panose="02010600030101010101" pitchFamily="2" charset="-122"/>
            </a:endParaRPr>
          </a:p>
          <a:p>
            <a:pPr lvl="3"/>
            <a:r>
              <a:rPr lang="zh-CN" altLang="en-US" sz="1600" b="1" dirty="0" smtClean="0">
                <a:solidFill>
                  <a:schemeClr val="tx1"/>
                </a:solidFill>
                <a:latin typeface="宋体" panose="02010600030101010101" pitchFamily="2" charset="-122"/>
              </a:rPr>
              <a:t>展开违法操作调查等。</a:t>
            </a:r>
            <a:endParaRPr lang="zh-CN" altLang="en-US" sz="1600" b="1" dirty="0" smtClean="0">
              <a:solidFill>
                <a:schemeClr val="tx1"/>
              </a:solidFill>
              <a:latin typeface="宋体" panose="02010600030101010101" pitchFamily="2" charset="-122"/>
            </a:endParaRPr>
          </a:p>
          <a:p>
            <a:endParaRPr lang="zh-CN" altLang="en-US" sz="1600" b="1" dirty="0" smtClean="0">
              <a:solidFill>
                <a:schemeClr val="tx1"/>
              </a:solidFill>
              <a:latin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ph idx="1"/>
          </p:nvPr>
        </p:nvSpPr>
        <p:spPr>
          <a:xfrm>
            <a:off x="2095500" y="1285875"/>
            <a:ext cx="7229475"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云计算数据安全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多方访问控制</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数据重加密</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数据完整性验证</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是否对租户造成负担</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是否会过多消耗网络带宽</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rPr>
              <a:t> 是否会泄露信息</a:t>
            </a:r>
            <a:endParaRPr lang="en-US" altLang="zh-CN" dirty="0">
              <a:ea typeface="华文新魏" panose="02010800040101010101" pitchFamily="2" charset="-122"/>
              <a:sym typeface="Wingdings" panose="05000000000000000000" pitchFamily="2" charset="2"/>
            </a:endParaRPr>
          </a:p>
        </p:txBody>
      </p:sp>
      <p:sp>
        <p:nvSpPr>
          <p:cNvPr id="51203"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3"/>
          <p:cNvSpPr>
            <a:spLocks noGrp="1"/>
          </p:cNvSpPr>
          <p:nvPr>
            <p:ph idx="1"/>
          </p:nvPr>
        </p:nvSpPr>
        <p:spPr>
          <a:xfrm>
            <a:off x="2095500" y="1285875"/>
            <a:ext cx="7715250" cy="4852988"/>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数据完整性验证</a:t>
            </a:r>
            <a:endParaRPr lang="en-US" altLang="zh-CN" sz="3200"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具有隐私保护功能的远程数据验证机制</a:t>
            </a:r>
            <a:r>
              <a:rPr lang="en-US" altLang="zh-CN" baseline="30000" dirty="0">
                <a:ea typeface="华文新魏" panose="02010800040101010101" pitchFamily="2" charset="-122"/>
              </a:rPr>
              <a:t>[8][9]</a:t>
            </a:r>
            <a:endParaRPr lang="en-US" altLang="zh-CN" baseline="30000" dirty="0">
              <a:ea typeface="华文新魏" panose="02010800040101010101" pitchFamily="2" charset="-12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sym typeface="Wingdings" panose="05000000000000000000" pitchFamily="2" charset="2"/>
              </a:rPr>
              <a:t>同态认证技术</a:t>
            </a:r>
            <a:r>
              <a:rPr lang="en-US" altLang="zh-CN" sz="1800" dirty="0">
                <a:latin typeface="微软雅黑" panose="020B0503020204020204" charset="-122"/>
                <a:ea typeface="微软雅黑" panose="020B0503020204020204" charset="-122"/>
                <a:sym typeface="Wingdings" panose="05000000000000000000" pitchFamily="2" charset="2"/>
              </a:rPr>
              <a:t>(</a:t>
            </a:r>
            <a:r>
              <a:rPr lang="zh-CN" altLang="en-US" sz="1800" dirty="0">
                <a:latin typeface="微软雅黑" panose="020B0503020204020204" charset="-122"/>
                <a:ea typeface="微软雅黑" panose="020B0503020204020204" charset="-122"/>
                <a:sym typeface="Wingdings" panose="05000000000000000000" pitchFamily="2" charset="2"/>
              </a:rPr>
              <a:t>乘法同态</a:t>
            </a:r>
            <a:r>
              <a:rPr lang="en-US" altLang="zh-CN" sz="1800" dirty="0">
                <a:latin typeface="微软雅黑" panose="020B0503020204020204" charset="-122"/>
                <a:ea typeface="微软雅黑" panose="020B0503020204020204" charset="-122"/>
                <a:sym typeface="Wingdings" panose="05000000000000000000" pitchFamily="2" charset="2"/>
              </a:rPr>
              <a:t>)</a:t>
            </a:r>
            <a:endParaRPr lang="en-US" altLang="zh-CN" sz="1800" dirty="0">
              <a:latin typeface="微软雅黑" panose="020B0503020204020204" charset="-122"/>
              <a:ea typeface="微软雅黑" panose="020B0503020204020204" charset="-122"/>
              <a:sym typeface="Wingdings" panose="05000000000000000000" pitchFamily="2" charset="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传统方法</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带宽耗费</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使用限制</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sym typeface="Wingdings" panose="05000000000000000000" pitchFamily="2" charset="2"/>
              </a:rPr>
              <a:t> </a:t>
            </a:r>
            <a:r>
              <a:rPr lang="zh-CN" altLang="en-US" sz="1800" dirty="0">
                <a:latin typeface="微软雅黑" panose="020B0503020204020204" charset="-122"/>
                <a:ea typeface="微软雅黑" panose="020B0503020204020204" charset="-122"/>
                <a:sym typeface="Wingdings" panose="05000000000000000000" pitchFamily="2" charset="2"/>
              </a:rPr>
              <a:t>隐私泄露</a:t>
            </a:r>
            <a:endParaRPr lang="en-US" altLang="zh-CN" dirty="0">
              <a:ea typeface="华文新魏" panose="02010800040101010101" pitchFamily="2" charset="-122"/>
              <a:sym typeface="Wingdings" panose="05000000000000000000" pitchFamily="2" charset="2"/>
            </a:endParaRPr>
          </a:p>
        </p:txBody>
      </p:sp>
      <p:sp>
        <p:nvSpPr>
          <p:cNvPr id="52227"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
        <p:nvSpPr>
          <p:cNvPr id="52228" name="TextBox 3"/>
          <p:cNvSpPr txBox="1"/>
          <p:nvPr/>
        </p:nvSpPr>
        <p:spPr>
          <a:xfrm>
            <a:off x="2024063" y="6000750"/>
            <a:ext cx="8143875" cy="521970"/>
          </a:xfrm>
          <a:prstGeom prst="rect">
            <a:avLst/>
          </a:prstGeom>
          <a:noFill/>
          <a:ln w="9525">
            <a:noFill/>
          </a:ln>
        </p:spPr>
        <p:txBody>
          <a:bodyPr>
            <a:spAutoFit/>
          </a:bodyPr>
          <a:p>
            <a:r>
              <a:rPr lang="en-US" altLang="zh-CN" sz="1400" dirty="0">
                <a:latin typeface="Times New Roman" panose="02020603050405020304" pitchFamily="18" charset="0"/>
                <a:cs typeface="Times New Roman" panose="02020603050405020304" pitchFamily="18" charset="0"/>
              </a:rPr>
              <a:t>[9] Cong Wang, Sherman S.M. Chow, etc. Privacy-Preserving Public Auditing for Secure Cloud Storage. </a:t>
            </a:r>
            <a:r>
              <a:rPr lang="en-US" altLang="zh-CN" sz="1400" i="1" dirty="0">
                <a:latin typeface="Times New Roman" panose="02020603050405020304" pitchFamily="18" charset="0"/>
                <a:cs typeface="Times New Roman" panose="02020603050405020304" pitchFamily="18" charset="0"/>
              </a:rPr>
              <a:t>IEEE </a:t>
            </a:r>
            <a:endParaRPr lang="en-US" altLang="zh-CN" sz="1400" i="1" dirty="0">
              <a:latin typeface="Times New Roman" panose="02020603050405020304" pitchFamily="18" charset="0"/>
              <a:cs typeface="Times New Roman" panose="02020603050405020304" pitchFamily="18" charset="0"/>
            </a:endParaRPr>
          </a:p>
          <a:p>
            <a:r>
              <a:rPr lang="en-US" altLang="zh-CN" sz="1400" i="1" dirty="0">
                <a:latin typeface="Times New Roman" panose="02020603050405020304" pitchFamily="18" charset="0"/>
                <a:cs typeface="Times New Roman" panose="02020603050405020304" pitchFamily="18" charset="0"/>
              </a:rPr>
              <a:t>     Transactions on Computer</a:t>
            </a:r>
            <a:r>
              <a:rPr lang="en-US" altLang="zh-CN" sz="1400" dirty="0">
                <a:latin typeface="Times New Roman" panose="02020603050405020304" pitchFamily="18" charset="0"/>
                <a:cs typeface="Times New Roman" panose="02020603050405020304" pitchFamily="18" charset="0"/>
              </a:rPr>
              <a:t>, 22(9):1-14, Dec 2011.</a:t>
            </a:r>
            <a:endParaRPr lang="zh-CN" altLang="en-US" sz="1400" dirty="0">
              <a:latin typeface="Times New Roman" panose="02020603050405020304" pitchFamily="18" charset="0"/>
              <a:ea typeface="Times New Roman" panose="02020603050405020304" pitchFamily="18" charset="0"/>
            </a:endParaRPr>
          </a:p>
        </p:txBody>
      </p:sp>
      <p:sp>
        <p:nvSpPr>
          <p:cNvPr id="52229" name="TextBox 5"/>
          <p:cNvSpPr txBox="1"/>
          <p:nvPr/>
        </p:nvSpPr>
        <p:spPr>
          <a:xfrm>
            <a:off x="2024063" y="5476875"/>
            <a:ext cx="8143875" cy="521970"/>
          </a:xfrm>
          <a:prstGeom prst="rect">
            <a:avLst/>
          </a:prstGeom>
          <a:noFill/>
          <a:ln w="9525">
            <a:noFill/>
          </a:ln>
        </p:spPr>
        <p:txBody>
          <a:bodyPr>
            <a:spAutoFit/>
          </a:bodyPr>
          <a:p>
            <a:r>
              <a:rPr lang="en-US" altLang="zh-CN" sz="1400" dirty="0">
                <a:latin typeface="Times New Roman" panose="02020603050405020304" pitchFamily="18" charset="0"/>
                <a:cs typeface="Times New Roman" panose="02020603050405020304" pitchFamily="18" charset="0"/>
              </a:rPr>
              <a:t>[8] C. Wang, Q. Wang, K. Ren, and W. Lou, “Privacy-preserving public auditing for storage security in cloud </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computing,” in </a:t>
            </a:r>
            <a:r>
              <a:rPr lang="en-US" altLang="zh-CN" sz="1400" i="1" dirty="0">
                <a:latin typeface="Times New Roman" panose="02020603050405020304" pitchFamily="18" charset="0"/>
                <a:cs typeface="Times New Roman" panose="02020603050405020304" pitchFamily="18" charset="0"/>
              </a:rPr>
              <a:t>Proc. of  IEEE INFOCOM’10</a:t>
            </a:r>
            <a:r>
              <a:rPr lang="en-US" altLang="zh-CN" sz="1400" dirty="0">
                <a:latin typeface="Times New Roman" panose="02020603050405020304" pitchFamily="18" charset="0"/>
                <a:cs typeface="Times New Roman" panose="02020603050405020304" pitchFamily="18" charset="0"/>
              </a:rPr>
              <a:t>, March 2010.</a:t>
            </a:r>
            <a:endParaRPr lang="zh-CN" altLang="en-US" sz="1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pic>
        <p:nvPicPr>
          <p:cNvPr id="53251" name="Picture 2"/>
          <p:cNvPicPr>
            <a:picLocks noChangeAspect="1"/>
          </p:cNvPicPr>
          <p:nvPr/>
        </p:nvPicPr>
        <p:blipFill>
          <a:blip r:embed="rId1"/>
          <a:stretch>
            <a:fillRect/>
          </a:stretch>
        </p:blipFill>
        <p:spPr>
          <a:xfrm>
            <a:off x="3309938" y="1214438"/>
            <a:ext cx="4914900" cy="2352675"/>
          </a:xfrm>
          <a:prstGeom prst="rect">
            <a:avLst/>
          </a:prstGeom>
          <a:noFill/>
          <a:ln w="9525">
            <a:noFill/>
          </a:ln>
        </p:spPr>
      </p:pic>
      <p:pic>
        <p:nvPicPr>
          <p:cNvPr id="53252" name="Picture 3"/>
          <p:cNvPicPr>
            <a:picLocks noChangeAspect="1"/>
          </p:cNvPicPr>
          <p:nvPr/>
        </p:nvPicPr>
        <p:blipFill>
          <a:blip r:embed="rId2"/>
          <a:stretch>
            <a:fillRect/>
          </a:stretch>
        </p:blipFill>
        <p:spPr>
          <a:xfrm>
            <a:off x="2166938" y="4071938"/>
            <a:ext cx="7429500" cy="2284412"/>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pic>
        <p:nvPicPr>
          <p:cNvPr id="54275" name="Picture 2"/>
          <p:cNvPicPr>
            <a:picLocks noChangeAspect="1"/>
          </p:cNvPicPr>
          <p:nvPr/>
        </p:nvPicPr>
        <p:blipFill>
          <a:blip r:embed="rId1"/>
          <a:stretch>
            <a:fillRect/>
          </a:stretch>
        </p:blipFill>
        <p:spPr>
          <a:xfrm>
            <a:off x="5238750" y="3429000"/>
            <a:ext cx="4408488" cy="3071813"/>
          </a:xfrm>
          <a:prstGeom prst="rect">
            <a:avLst/>
          </a:prstGeom>
          <a:noFill/>
          <a:ln w="9525">
            <a:noFill/>
          </a:ln>
        </p:spPr>
      </p:pic>
      <p:sp>
        <p:nvSpPr>
          <p:cNvPr id="54276" name="矩形 4"/>
          <p:cNvSpPr/>
          <p:nvPr/>
        </p:nvSpPr>
        <p:spPr>
          <a:xfrm>
            <a:off x="2524125" y="4143375"/>
            <a:ext cx="3357563" cy="2306955"/>
          </a:xfrm>
          <a:prstGeom prst="rect">
            <a:avLst/>
          </a:prstGeom>
          <a:noFill/>
          <a:ln w="9525">
            <a:noFill/>
          </a:ln>
        </p:spPr>
        <p:txBody>
          <a:bodyPr>
            <a:spAutoFit/>
          </a:bodyPr>
          <a:p>
            <a:pPr marL="228600" indent="-228600" eaLnBrk="0" hangingPunct="0">
              <a:lnSpc>
                <a:spcPct val="150000"/>
              </a:lnSpc>
              <a:buFont typeface="Wingdings" panose="05000000000000000000" pitchFamily="2" charset="2"/>
              <a:buChar char="p"/>
            </a:pPr>
            <a:r>
              <a:rPr lang="zh-CN" altLang="en-US" sz="1600" dirty="0">
                <a:latin typeface="微软雅黑" panose="020B0503020204020204" charset="-122"/>
                <a:ea typeface="微软雅黑" panose="020B0503020204020204" charset="-122"/>
                <a:sym typeface="Wingdings" panose="05000000000000000000" pitchFamily="2" charset="2"/>
              </a:rPr>
              <a:t>消息认证码，较小的带宽损耗</a:t>
            </a:r>
            <a:endParaRPr lang="en-US" altLang="zh-CN" sz="1600" dirty="0">
              <a:latin typeface="微软雅黑" panose="020B0503020204020204" charset="-122"/>
              <a:ea typeface="微软雅黑" panose="020B0503020204020204" charset="-122"/>
              <a:sym typeface="Wingdings" panose="05000000000000000000" pitchFamily="2" charset="2"/>
            </a:endParaRPr>
          </a:p>
          <a:p>
            <a:pPr marL="228600" indent="-228600" eaLnBrk="0" hangingPunct="0">
              <a:lnSpc>
                <a:spcPct val="150000"/>
              </a:lnSpc>
              <a:buFont typeface="Wingdings" panose="05000000000000000000" pitchFamily="2" charset="2"/>
              <a:buChar char="p"/>
            </a:pPr>
            <a:r>
              <a:rPr lang="zh-CN" altLang="en-US" sz="1600" dirty="0">
                <a:latin typeface="微软雅黑" panose="020B0503020204020204" charset="-122"/>
                <a:ea typeface="微软雅黑" panose="020B0503020204020204" charset="-122"/>
                <a:sym typeface="Wingdings" panose="05000000000000000000" pitchFamily="2" charset="2"/>
              </a:rPr>
              <a:t>无使用限制</a:t>
            </a:r>
            <a:endParaRPr lang="en-US" altLang="zh-CN" sz="1600" dirty="0">
              <a:latin typeface="微软雅黑" panose="020B0503020204020204" charset="-122"/>
              <a:ea typeface="微软雅黑" panose="020B0503020204020204" charset="-122"/>
              <a:sym typeface="Wingdings" panose="05000000000000000000" pitchFamily="2" charset="2"/>
            </a:endParaRPr>
          </a:p>
          <a:p>
            <a:pPr marL="228600" indent="-228600" eaLnBrk="0" hangingPunct="0">
              <a:lnSpc>
                <a:spcPct val="150000"/>
              </a:lnSpc>
              <a:buFont typeface="Wingdings" panose="05000000000000000000" pitchFamily="2" charset="2"/>
              <a:buChar char="p"/>
            </a:pPr>
            <a:r>
              <a:rPr lang="zh-CN" altLang="en-US" sz="1600" dirty="0">
                <a:latin typeface="微软雅黑" panose="020B0503020204020204" charset="-122"/>
                <a:ea typeface="微软雅黑" panose="020B0503020204020204" charset="-122"/>
                <a:sym typeface="Wingdings" panose="05000000000000000000" pitchFamily="2" charset="2"/>
              </a:rPr>
              <a:t>隐私保护</a:t>
            </a:r>
            <a:endParaRPr lang="en-US" altLang="zh-CN" sz="1600" dirty="0">
              <a:latin typeface="微软雅黑" panose="020B0503020204020204" charset="-122"/>
              <a:ea typeface="微软雅黑" panose="020B0503020204020204" charset="-122"/>
              <a:sym typeface="Wingdings" panose="05000000000000000000" pitchFamily="2" charset="2"/>
            </a:endParaRPr>
          </a:p>
          <a:p>
            <a:pPr marL="228600" indent="-228600" eaLnBrk="0" hangingPunct="0">
              <a:lnSpc>
                <a:spcPct val="150000"/>
              </a:lnSpc>
              <a:buFont typeface="Wingdings" panose="05000000000000000000" pitchFamily="2" charset="2"/>
              <a:buChar char="p"/>
            </a:pPr>
            <a:r>
              <a:rPr lang="zh-CN" altLang="en-US" sz="1600" dirty="0">
                <a:latin typeface="微软雅黑" panose="020B0503020204020204" charset="-122"/>
                <a:ea typeface="微软雅黑" panose="020B0503020204020204" charset="-122"/>
                <a:sym typeface="Wingdings" panose="05000000000000000000" pitchFamily="2" charset="2"/>
              </a:rPr>
              <a:t>批量认证</a:t>
            </a:r>
            <a:endParaRPr lang="en-US" altLang="zh-CN" sz="1600" dirty="0">
              <a:latin typeface="微软雅黑" panose="020B0503020204020204" charset="-122"/>
              <a:ea typeface="微软雅黑" panose="020B0503020204020204" charset="-122"/>
              <a:sym typeface="Wingdings" panose="05000000000000000000" pitchFamily="2" charset="2"/>
            </a:endParaRPr>
          </a:p>
          <a:p>
            <a:pPr marL="228600" indent="-228600" eaLnBrk="0" hangingPunct="0">
              <a:lnSpc>
                <a:spcPct val="150000"/>
              </a:lnSpc>
              <a:buFont typeface="Wingdings" panose="05000000000000000000" pitchFamily="2" charset="2"/>
              <a:buChar char="p"/>
            </a:pPr>
            <a:r>
              <a:rPr lang="zh-CN" altLang="en-US" sz="1600" dirty="0">
                <a:latin typeface="微软雅黑" panose="020B0503020204020204" charset="-122"/>
                <a:ea typeface="微软雅黑" panose="020B0503020204020204" charset="-122"/>
                <a:sym typeface="Wingdings" panose="05000000000000000000" pitchFamily="2" charset="2"/>
              </a:rPr>
              <a:t>动态数据的验证</a:t>
            </a:r>
            <a:endParaRPr lang="en-US" altLang="zh-CN" sz="1600" dirty="0">
              <a:latin typeface="微软雅黑" panose="020B0503020204020204" charset="-122"/>
              <a:ea typeface="微软雅黑" panose="020B0503020204020204" charset="-122"/>
              <a:sym typeface="Wingdings" panose="05000000000000000000" pitchFamily="2" charset="2"/>
            </a:endParaRPr>
          </a:p>
          <a:p>
            <a:pPr marL="228600" indent="-228600" eaLnBrk="0" hangingPunct="0">
              <a:lnSpc>
                <a:spcPct val="150000"/>
              </a:lnSpc>
            </a:pPr>
            <a:r>
              <a:rPr lang="en-US" altLang="zh-CN" sz="1600" dirty="0">
                <a:solidFill>
                  <a:srgbClr val="00B050"/>
                </a:solidFill>
                <a:latin typeface="微软雅黑" panose="020B0503020204020204" charset="-122"/>
                <a:ea typeface="微软雅黑" panose="020B0503020204020204" charset="-122"/>
                <a:sym typeface="Wingdings" panose="05000000000000000000" pitchFamily="2" charset="2"/>
              </a:rPr>
              <a:t>     </a:t>
            </a:r>
            <a:endParaRPr lang="en-US" altLang="zh-CN" sz="2000" dirty="0">
              <a:solidFill>
                <a:srgbClr val="00B050"/>
              </a:solidFill>
              <a:latin typeface="微软雅黑" panose="020B0503020204020204" charset="-122"/>
              <a:ea typeface="微软雅黑" panose="020B0503020204020204" charset="-122"/>
              <a:sym typeface="Wingdings" panose="05000000000000000000" pitchFamily="2" charset="2"/>
            </a:endParaRPr>
          </a:p>
        </p:txBody>
      </p:sp>
      <p:pic>
        <p:nvPicPr>
          <p:cNvPr id="54277" name="Picture 3"/>
          <p:cNvPicPr>
            <a:picLocks noChangeAspect="1"/>
          </p:cNvPicPr>
          <p:nvPr/>
        </p:nvPicPr>
        <p:blipFill>
          <a:blip r:embed="rId2"/>
          <a:stretch>
            <a:fillRect/>
          </a:stretch>
        </p:blipFill>
        <p:spPr>
          <a:xfrm>
            <a:off x="2738438" y="1285875"/>
            <a:ext cx="4929187" cy="187960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.HE</a:t>
            </a:r>
            <a:r>
              <a:rPr lang="zh-CN" altLang="en-US" sz="3600" dirty="0">
                <a:latin typeface="黑体" panose="02010609060101010101" pitchFamily="49" charset="-122"/>
                <a:ea typeface="黑体" panose="02010609060101010101" pitchFamily="49" charset="-122"/>
              </a:rPr>
              <a:t>在信息安全领域的应用</a:t>
            </a:r>
            <a:endParaRPr lang="en-US" altLang="zh-CN" sz="3600" dirty="0">
              <a:latin typeface="黑体" panose="02010609060101010101" pitchFamily="49" charset="-122"/>
              <a:ea typeface="黑体" panose="02010609060101010101" pitchFamily="49" charset="-122"/>
            </a:endParaRPr>
          </a:p>
        </p:txBody>
      </p:sp>
      <p:sp>
        <p:nvSpPr>
          <p:cNvPr id="55299"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HE</a:t>
            </a:r>
            <a:r>
              <a:rPr lang="zh-CN" altLang="en-US" sz="3200" b="0" dirty="0">
                <a:latin typeface="黑体" panose="02010609060101010101" pitchFamily="49" charset="-122"/>
                <a:ea typeface="黑体" panose="02010609060101010101" pitchFamily="49" charset="-122"/>
              </a:rPr>
              <a:t>与移动互联网隐私保护</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dirty="0">
                <a:ea typeface="华文新魏" panose="02010800040101010101" pitchFamily="2" charset="-122"/>
              </a:rPr>
              <a:t>LBS</a:t>
            </a:r>
            <a:r>
              <a:rPr lang="zh-CN" altLang="en-US" dirty="0">
                <a:ea typeface="华文新魏" panose="02010800040101010101" pitchFamily="2" charset="-122"/>
              </a:rPr>
              <a:t>服务</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位置</a:t>
            </a:r>
            <a:r>
              <a:rPr lang="en-US" altLang="zh-CN" sz="1800" dirty="0">
                <a:latin typeface="微软雅黑" panose="020B0503020204020204" charset="-122"/>
                <a:ea typeface="微软雅黑" panose="020B0503020204020204" charset="-122"/>
              </a:rPr>
              <a:t>/</a:t>
            </a:r>
            <a:r>
              <a:rPr lang="zh-CN" altLang="en-US" sz="1800" dirty="0">
                <a:latin typeface="微软雅黑" panose="020B0503020204020204" charset="-122"/>
                <a:ea typeface="微软雅黑" panose="020B0503020204020204" charset="-122"/>
              </a:rPr>
              <a:t>轨迹隐私 </a:t>
            </a:r>
            <a:r>
              <a:rPr lang="en-US" altLang="zh-CN" sz="1800" dirty="0">
                <a:latin typeface="微软雅黑" panose="020B0503020204020204" charset="-122"/>
                <a:ea typeface="微软雅黑" panose="020B0503020204020204" charset="-122"/>
              </a:rPr>
              <a:t>(</a:t>
            </a:r>
            <a:r>
              <a:rPr lang="zh-CN" altLang="en-US" sz="1800" dirty="0">
                <a:latin typeface="微软雅黑" panose="020B0503020204020204" charset="-122"/>
                <a:ea typeface="微软雅黑" panose="020B0503020204020204" charset="-122"/>
              </a:rPr>
              <a:t>兴趣爱好、健康状况、政治倾向、个人身份、家庭</a:t>
            </a:r>
            <a:r>
              <a:rPr lang="en-US" altLang="zh-CN" sz="1800" dirty="0">
                <a:latin typeface="微软雅黑" panose="020B0503020204020204" charset="-122"/>
                <a:ea typeface="微软雅黑" panose="020B0503020204020204" charset="-122"/>
              </a:rPr>
              <a:t>/</a:t>
            </a:r>
            <a:r>
              <a:rPr lang="zh-CN" altLang="en-US" sz="1800" dirty="0">
                <a:latin typeface="微软雅黑" panose="020B0503020204020204" charset="-122"/>
                <a:ea typeface="微软雅黑" panose="020B0503020204020204" charset="-122"/>
              </a:rPr>
              <a:t>单位信息</a:t>
            </a:r>
            <a:r>
              <a:rPr lang="en-US" altLang="zh-CN" sz="1800" dirty="0">
                <a:latin typeface="微软雅黑" panose="020B0503020204020204" charset="-122"/>
                <a:ea typeface="微软雅黑" panose="020B0503020204020204" charset="-122"/>
              </a:rPr>
              <a:t>)</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rPr>
              <a:t>可信隐私代理、</a:t>
            </a:r>
            <a:r>
              <a:rPr lang="en-US" altLang="zh-CN" sz="1800" dirty="0">
                <a:latin typeface="微软雅黑" panose="020B0503020204020204" charset="-122"/>
                <a:ea typeface="微软雅黑" panose="020B0503020204020204" charset="-122"/>
              </a:rPr>
              <a:t>k-</a:t>
            </a:r>
            <a:r>
              <a:rPr lang="zh-CN" altLang="en-US" sz="1800" dirty="0">
                <a:latin typeface="微软雅黑" panose="020B0503020204020204" charset="-122"/>
                <a:ea typeface="微软雅黑" panose="020B0503020204020204" charset="-122"/>
              </a:rPr>
              <a:t>匿名、假轨迹</a:t>
            </a:r>
            <a:endParaRPr lang="en-US" altLang="zh-CN" sz="18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个性化推荐</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移动搜索 </a:t>
            </a: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数据挖掘，位置信息，兴趣爱好</a:t>
            </a:r>
            <a:endParaRPr lang="en-US" altLang="zh-CN" sz="1800" dirty="0">
              <a:latin typeface="微软雅黑" panose="020B0503020204020204" charset="-122"/>
              <a:ea typeface="微软雅黑" panose="020B050302020402020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FHE</a:t>
            </a:r>
            <a:r>
              <a:rPr lang="zh-CN" altLang="en-US" sz="3600" dirty="0">
                <a:latin typeface="黑体" panose="02010609060101010101" pitchFamily="49" charset="-122"/>
                <a:ea typeface="黑体" panose="02010609060101010101" pitchFamily="49" charset="-122"/>
              </a:rPr>
              <a:t>发展方向</a:t>
            </a:r>
            <a:endParaRPr lang="en-US" altLang="zh-CN" sz="3600" dirty="0">
              <a:latin typeface="黑体" panose="02010609060101010101" pitchFamily="49" charset="-122"/>
              <a:ea typeface="黑体" panose="02010609060101010101" pitchFamily="49" charset="-122"/>
            </a:endParaRPr>
          </a:p>
        </p:txBody>
      </p:sp>
      <p:sp>
        <p:nvSpPr>
          <p:cNvPr id="56323"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a:t>
            </a:r>
            <a:r>
              <a:rPr lang="en-US" altLang="zh-CN" sz="3200" b="0" dirty="0">
                <a:latin typeface="黑体" panose="02010609060101010101" pitchFamily="49" charset="-122"/>
                <a:ea typeface="黑体" panose="02010609060101010101" pitchFamily="49" charset="-122"/>
              </a:rPr>
              <a:t>HE</a:t>
            </a:r>
            <a:r>
              <a:rPr lang="zh-CN" altLang="en-US" sz="3200" b="0" dirty="0">
                <a:latin typeface="黑体" panose="02010609060101010101" pitchFamily="49" charset="-122"/>
                <a:ea typeface="黑体" panose="02010609060101010101" pitchFamily="49" charset="-122"/>
              </a:rPr>
              <a:t>与物联网安全</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九大重点领域</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智能电网、智能交通、智能家居、智慧医疗、智能安防</a:t>
            </a:r>
            <a:r>
              <a:rPr lang="en-US" altLang="zh-CN" sz="1800" dirty="0">
                <a:latin typeface="微软雅黑" panose="020B0503020204020204" charset="-122"/>
                <a:ea typeface="微软雅黑" panose="020B0503020204020204" charset="-122"/>
              </a:rPr>
              <a:t>…</a:t>
            </a:r>
            <a:endParaRPr lang="en-US" altLang="zh-CN" sz="18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大规模信息聚合网络</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交通控制网络、国家电网</a:t>
            </a:r>
            <a:endParaRPr lang="en-US" altLang="zh-CN" sz="18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zh-CN" altLang="en-US" sz="1600" dirty="0">
                <a:latin typeface="微软雅黑" panose="020B0503020204020204" charset="-122"/>
                <a:ea typeface="微软雅黑" panose="020B0503020204020204" charset="-122"/>
              </a:rPr>
              <a:t>伊朗核电站</a:t>
            </a:r>
            <a:r>
              <a:rPr lang="en-US" altLang="zh-CN" sz="1600" dirty="0">
                <a:latin typeface="微软雅黑" panose="020B0503020204020204" charset="-122"/>
                <a:ea typeface="微软雅黑" panose="020B0503020204020204" charset="-122"/>
              </a:rPr>
              <a:t> – </a:t>
            </a:r>
            <a:r>
              <a:rPr lang="zh-CN" altLang="en-US" sz="1600" dirty="0">
                <a:latin typeface="微软雅黑" panose="020B0503020204020204" charset="-122"/>
                <a:ea typeface="微软雅黑" panose="020B0503020204020204" charset="-122"/>
              </a:rPr>
              <a:t>“震网”病毒</a:t>
            </a:r>
            <a:endParaRPr lang="en-US" altLang="zh-CN" sz="16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佛罗里达电网</a:t>
            </a:r>
            <a:endParaRPr lang="en-US" altLang="zh-CN" sz="1600" dirty="0">
              <a:latin typeface="微软雅黑" panose="020B0503020204020204" charset="-122"/>
              <a:ea typeface="微软雅黑" panose="020B0503020204020204" charset="-122"/>
            </a:endParaRPr>
          </a:p>
          <a:p>
            <a:pPr lvl="3" eaLnBrk="1" hangingPunct="1">
              <a:lnSpc>
                <a:spcPct val="150000"/>
              </a:lnSpc>
              <a:buFont typeface="Wingdings" panose="05000000000000000000" pitchFamily="2" charset="2"/>
              <a:buChar char="ü"/>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黑帽大会主题</a:t>
            </a:r>
            <a:endParaRPr lang="en-US" altLang="zh-CN" sz="1600" dirty="0">
              <a:latin typeface="微软雅黑" panose="020B0503020204020204" charset="-122"/>
              <a:ea typeface="微软雅黑" panose="020B050302020402020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二</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同态加密技术 </a:t>
            </a:r>
            <a:r>
              <a:rPr lang="en-US" altLang="zh-CN" sz="3600" dirty="0">
                <a:latin typeface="黑体" panose="02010609060101010101" pitchFamily="49" charset="-122"/>
                <a:ea typeface="黑体" panose="02010609060101010101" pitchFamily="49" charset="-122"/>
              </a:rPr>
              <a:t>- FHE</a:t>
            </a:r>
            <a:r>
              <a:rPr lang="zh-CN" altLang="en-US" sz="3600" dirty="0">
                <a:latin typeface="黑体" panose="02010609060101010101" pitchFamily="49" charset="-122"/>
                <a:ea typeface="黑体" panose="02010609060101010101" pitchFamily="49" charset="-122"/>
              </a:rPr>
              <a:t>发展方向</a:t>
            </a:r>
            <a:endParaRPr lang="en-US" altLang="zh-CN" sz="3600" dirty="0">
              <a:latin typeface="黑体" panose="02010609060101010101" pitchFamily="49" charset="-122"/>
              <a:ea typeface="黑体" panose="02010609060101010101" pitchFamily="49" charset="-122"/>
            </a:endParaRPr>
          </a:p>
        </p:txBody>
      </p:sp>
      <p:sp>
        <p:nvSpPr>
          <p:cNvPr id="57347" name="Rectangle 3"/>
          <p:cNvSpPr>
            <a:spLocks noGrp="1"/>
          </p:cNvSpPr>
          <p:nvPr>
            <p:ph idx="1"/>
          </p:nvPr>
        </p:nvSpPr>
        <p:spPr>
          <a:xfrm>
            <a:off x="2095500" y="1285875"/>
            <a:ext cx="7229475" cy="4214813"/>
          </a:xfrm>
        </p:spPr>
        <p:txBody>
          <a:bodyPr vert="horz" wrap="square" lIns="91440" tIns="45720" rIns="91440" bIns="45720" anchor="t"/>
          <a:p>
            <a:pPr eaLnBrk="1" hangingPunct="1">
              <a:lnSpc>
                <a:spcPct val="80000"/>
              </a:lnSpc>
            </a:pPr>
            <a:r>
              <a:rPr lang="zh-CN" altLang="en-US" sz="3200" b="0" dirty="0">
                <a:latin typeface="黑体" panose="02010609060101010101" pitchFamily="49" charset="-122"/>
                <a:ea typeface="黑体" panose="02010609060101010101" pitchFamily="49" charset="-122"/>
              </a:rPr>
              <a:t> 其他</a:t>
            </a:r>
            <a:endParaRPr lang="en-US" altLang="zh-CN" sz="24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sz="2400" dirty="0">
                <a:ea typeface="华文新魏" panose="02010800040101010101" pitchFamily="2" charset="-122"/>
              </a:rPr>
              <a:t>PIR(Private Information Retrieval )</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实用</a:t>
            </a:r>
            <a:endParaRPr lang="en-US" altLang="zh-CN" sz="18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数字版权保护</a:t>
            </a:r>
            <a:endParaRPr lang="en-US" altLang="zh-CN" sz="20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数字水印</a:t>
            </a:r>
            <a:endParaRPr lang="en-US" altLang="zh-CN" sz="18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en-US" altLang="zh-CN" dirty="0">
                <a:ea typeface="华文新魏" panose="02010800040101010101" pitchFamily="2" charset="-122"/>
              </a:rPr>
              <a:t> </a:t>
            </a:r>
            <a:r>
              <a:rPr lang="zh-CN" altLang="en-US" dirty="0">
                <a:ea typeface="华文新魏" panose="02010800040101010101" pitchFamily="2" charset="-122"/>
              </a:rPr>
              <a:t>电子投票系统</a:t>
            </a:r>
            <a:endParaRPr lang="en-US" altLang="zh-CN" dirty="0">
              <a:ea typeface="华文新魏" panose="02010800040101010101" pitchFamily="2" charset="-122"/>
            </a:endParaRPr>
          </a:p>
          <a:p>
            <a:pPr lvl="2" eaLnBrk="1" hangingPunct="1">
              <a:lnSpc>
                <a:spcPct val="150000"/>
              </a:lnSpc>
              <a:buFont typeface="Wingdings" panose="05000000000000000000" pitchFamily="2" charset="2"/>
              <a:buChar char="Ø"/>
            </a:pPr>
            <a:endParaRPr lang="en-US" altLang="zh-CN" dirty="0">
              <a:ea typeface="华文新魏" panose="0201080004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a:xfrm>
            <a:off x="2667000" y="381000"/>
            <a:ext cx="7143750" cy="563563"/>
          </a:xfrm>
        </p:spPr>
        <p:txBody>
          <a:bodyPr vert="horz" wrap="square" lIns="91440" tIns="45720" rIns="91440" bIns="45720" anchor="ctr">
            <a:normAutofit fontScale="90000"/>
          </a:bodyPr>
          <a:p>
            <a:pPr eaLnBrk="1" hangingPunct="1"/>
            <a:r>
              <a:rPr lang="zh-CN" altLang="en-US" sz="3600" dirty="0">
                <a:latin typeface="黑体" panose="02010609060101010101" pitchFamily="49" charset="-122"/>
                <a:ea typeface="黑体" panose="02010609060101010101" pitchFamily="49" charset="-122"/>
              </a:rPr>
              <a:t>三</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总结</a:t>
            </a:r>
            <a:endParaRPr lang="en-US" altLang="zh-CN" sz="3600" dirty="0">
              <a:latin typeface="黑体" panose="02010609060101010101" pitchFamily="49" charset="-122"/>
              <a:ea typeface="黑体" panose="02010609060101010101" pitchFamily="49" charset="-122"/>
            </a:endParaRPr>
          </a:p>
        </p:txBody>
      </p:sp>
      <p:sp>
        <p:nvSpPr>
          <p:cNvPr id="58371" name="Rectangle 3"/>
          <p:cNvSpPr>
            <a:spLocks noGrp="1"/>
          </p:cNvSpPr>
          <p:nvPr>
            <p:ph idx="1"/>
          </p:nvPr>
        </p:nvSpPr>
        <p:spPr>
          <a:xfrm>
            <a:off x="2095500" y="1285875"/>
            <a:ext cx="7229475" cy="4214813"/>
          </a:xfrm>
        </p:spPr>
        <p:txBody>
          <a:bodyPr vert="horz" wrap="square" lIns="91440" tIns="45720" rIns="91440" bIns="45720" anchor="t">
            <a:normAutofit fontScale="90000" lnSpcReduction="20000"/>
          </a:bodyPr>
          <a:p>
            <a:pPr eaLnBrk="1" hangingPunct="1">
              <a:lnSpc>
                <a:spcPct val="80000"/>
              </a:lnSpc>
            </a:pPr>
            <a:r>
              <a:rPr lang="zh-CN" altLang="en-US" b="0" dirty="0">
                <a:latin typeface="黑体" panose="02010609060101010101" pitchFamily="49" charset="-122"/>
                <a:ea typeface="黑体" panose="02010609060101010101" pitchFamily="49" charset="-122"/>
              </a:rPr>
              <a:t> 技术层面</a:t>
            </a:r>
            <a:endParaRPr lang="en-US" altLang="zh-CN" sz="2000" dirty="0">
              <a:latin typeface="Arial" panose="020B0604020202020204" pitchFamily="34" charset="0"/>
              <a:ea typeface="华文新魏" panose="02010800040101010101" pitchFamily="2" charset="-122"/>
            </a:endParaRPr>
          </a:p>
          <a:p>
            <a:pPr lvl="1" eaLnBrk="1" hangingPunct="1">
              <a:lnSpc>
                <a:spcPct val="150000"/>
              </a:lnSpc>
              <a:buFont typeface="Wingdings" panose="05000000000000000000" pitchFamily="2" charset="2"/>
              <a:buChar char="p"/>
            </a:pPr>
            <a:r>
              <a:rPr lang="zh-CN" altLang="en-US" dirty="0">
                <a:ea typeface="华文新魏" panose="02010800040101010101" pitchFamily="2" charset="-122"/>
              </a:rPr>
              <a:t> </a:t>
            </a:r>
            <a:r>
              <a:rPr lang="en-US" altLang="zh-CN" sz="2400" dirty="0">
                <a:ea typeface="华文新魏" panose="02010800040101010101" pitchFamily="2" charset="-122"/>
              </a:rPr>
              <a:t>FHE</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zh-CN" altLang="en-US" sz="1800" dirty="0">
                <a:latin typeface="微软雅黑" panose="020B0503020204020204" charset="-122"/>
                <a:ea typeface="微软雅黑" panose="020B0503020204020204" charset="-122"/>
              </a:rPr>
              <a:t> 格密码理论</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误差控制</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效率 </a:t>
            </a:r>
            <a:r>
              <a:rPr lang="en-US" altLang="zh-CN" sz="1800" dirty="0">
                <a:latin typeface="微软雅黑" panose="020B0503020204020204" charset="-122"/>
                <a:ea typeface="微软雅黑" panose="020B0503020204020204" charset="-122"/>
              </a:rPr>
              <a:t>&amp; </a:t>
            </a:r>
            <a:r>
              <a:rPr lang="zh-CN" altLang="en-US" sz="1800" dirty="0">
                <a:latin typeface="微软雅黑" panose="020B0503020204020204" charset="-122"/>
                <a:ea typeface="微软雅黑" panose="020B0503020204020204" charset="-122"/>
              </a:rPr>
              <a:t>安全</a:t>
            </a:r>
            <a:endParaRPr lang="en-US" altLang="zh-CN" sz="1800" dirty="0">
              <a:latin typeface="微软雅黑" panose="020B0503020204020204" charset="-122"/>
              <a:ea typeface="微软雅黑" panose="020B0503020204020204" charset="-122"/>
            </a:endParaRPr>
          </a:p>
          <a:p>
            <a:pPr lvl="2" eaLnBrk="1" hangingPunct="1">
              <a:lnSpc>
                <a:spcPct val="150000"/>
              </a:lnSpc>
              <a:buFont typeface="Wingdings" panose="05000000000000000000" pitchFamily="2" charset="2"/>
              <a:buChar char="Ø"/>
            </a:pPr>
            <a:endParaRPr lang="en-US" altLang="zh-CN" sz="800" dirty="0">
              <a:latin typeface="微软雅黑" panose="020B0503020204020204" charset="-122"/>
              <a:ea typeface="微软雅黑" panose="020B0503020204020204" charset="-122"/>
            </a:endParaRPr>
          </a:p>
          <a:p>
            <a:pPr eaLnBrk="1" hangingPunct="1">
              <a:lnSpc>
                <a:spcPct val="80000"/>
              </a:lnSpc>
            </a:pPr>
            <a:r>
              <a:rPr lang="en-US" altLang="zh-CN" b="0" dirty="0">
                <a:latin typeface="黑体" panose="02010609060101010101" pitchFamily="49" charset="-122"/>
                <a:ea typeface="黑体" panose="02010609060101010101" pitchFamily="49" charset="-122"/>
              </a:rPr>
              <a:t> </a:t>
            </a:r>
            <a:r>
              <a:rPr lang="zh-CN" altLang="en-US" b="0" dirty="0">
                <a:latin typeface="黑体" panose="02010609060101010101" pitchFamily="49" charset="-122"/>
                <a:ea typeface="黑体" panose="02010609060101010101" pitchFamily="49" charset="-122"/>
              </a:rPr>
              <a:t>应用层面</a:t>
            </a:r>
            <a:endParaRPr lang="en-US" altLang="zh-CN" b="0" dirty="0">
              <a:latin typeface="黑体" panose="02010609060101010101" pitchFamily="49" charset="-122"/>
              <a:ea typeface="黑体" panose="02010609060101010101" pitchFamily="49" charset="-12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rPr>
              <a:t> </a:t>
            </a:r>
            <a:r>
              <a:rPr lang="zh-CN" altLang="en-US" sz="2400" dirty="0">
                <a:ea typeface="华文新魏" panose="02010800040101010101" pitchFamily="2" charset="-122"/>
              </a:rPr>
              <a:t>迫切需求</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云计算、移动互联网、物联网</a:t>
            </a:r>
            <a:endParaRPr lang="en-US" altLang="zh-CN" sz="1800" dirty="0">
              <a:latin typeface="微软雅黑" panose="020B0503020204020204" charset="-122"/>
              <a:ea typeface="微软雅黑" panose="020B0503020204020204" charset="-122"/>
            </a:endParaRPr>
          </a:p>
          <a:p>
            <a:pPr lvl="1" eaLnBrk="1" hangingPunct="1">
              <a:lnSpc>
                <a:spcPct val="150000"/>
              </a:lnSpc>
              <a:buFont typeface="Wingdings" panose="05000000000000000000" pitchFamily="2" charset="2"/>
              <a:buChar char="p"/>
            </a:pPr>
            <a:r>
              <a:rPr lang="en-US" altLang="zh-CN" sz="2400" dirty="0">
                <a:ea typeface="华文新魏" panose="02010800040101010101" pitchFamily="2" charset="-122"/>
              </a:rPr>
              <a:t> </a:t>
            </a:r>
            <a:r>
              <a:rPr lang="zh-CN" altLang="en-US" sz="2400" dirty="0">
                <a:ea typeface="华文新魏" panose="02010800040101010101" pitchFamily="2" charset="-122"/>
              </a:rPr>
              <a:t>初步应用</a:t>
            </a:r>
            <a:endParaRPr lang="en-US" altLang="zh-CN" sz="2400" dirty="0">
              <a:ea typeface="华文新魏" panose="02010800040101010101" pitchFamily="2" charset="-122"/>
            </a:endParaRPr>
          </a:p>
          <a:p>
            <a:pPr lvl="2" eaLnBrk="1" hangingPunct="1">
              <a:lnSpc>
                <a:spcPct val="150000"/>
              </a:lnSpc>
              <a:buFont typeface="Wingdings" panose="05000000000000000000" pitchFamily="2" charset="2"/>
              <a:buChar char="Ø"/>
            </a:pPr>
            <a:endParaRPr lang="en-US" altLang="zh-CN" dirty="0">
              <a:ea typeface="华文新魏" panose="020108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50166"/>
            <a:ext cx="10515600" cy="5726797"/>
          </a:xfrm>
        </p:spPr>
        <p:txBody>
          <a:bodyPr/>
          <a:lstStyle/>
          <a:p>
            <a:pPr lvl="1"/>
            <a:r>
              <a:rPr lang="zh-CN" altLang="en-US" b="1" dirty="0">
                <a:solidFill>
                  <a:schemeClr val="tx1"/>
                </a:solidFill>
                <a:latin typeface="宋体" panose="02010600030101010101" pitchFamily="2" charset="-122"/>
              </a:rPr>
              <a:t>云计算安全标准应支持对灵活、复杂的云服务过程的安全评估。</a:t>
            </a:r>
            <a:endParaRPr lang="zh-CN" altLang="en-US" b="1" dirty="0">
              <a:solidFill>
                <a:schemeClr val="tx1"/>
              </a:solidFill>
              <a:latin typeface="宋体" panose="02010600030101010101" pitchFamily="2" charset="-122"/>
            </a:endParaRPr>
          </a:p>
          <a:p>
            <a:pPr lvl="1"/>
            <a:endParaRPr lang="zh-CN" altLang="en-US" b="1" dirty="0">
              <a:solidFill>
                <a:schemeClr val="tx1"/>
              </a:solidFill>
              <a:latin typeface="宋体" panose="02010600030101010101" pitchFamily="2" charset="-122"/>
            </a:endParaRPr>
          </a:p>
          <a:p>
            <a:pPr lvl="1"/>
            <a:r>
              <a:rPr lang="zh-CN" altLang="en-US" b="1" dirty="0">
                <a:solidFill>
                  <a:schemeClr val="tx1"/>
                </a:solidFill>
                <a:latin typeface="宋体" panose="02010600030101010101" pitchFamily="2" charset="-122"/>
              </a:rPr>
              <a:t>传统意义上，对服务商能力的安全风险评估方式：</a:t>
            </a:r>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通过全面识别和分析系统架构下威胁和弱点及其对资产的潜在影响来确定其抵抗安全风险的能力和水平。</a:t>
            </a:r>
            <a:endParaRPr lang="zh-CN" altLang="en-US" b="1" dirty="0">
              <a:solidFill>
                <a:schemeClr val="tx1"/>
              </a:solidFill>
              <a:latin typeface="宋体" panose="02010600030101010101" pitchFamily="2" charset="-122"/>
            </a:endParaRPr>
          </a:p>
          <a:p>
            <a:pPr lvl="1"/>
            <a:endParaRPr lang="zh-CN" altLang="en-US" b="1" dirty="0">
              <a:solidFill>
                <a:schemeClr val="tx1"/>
              </a:solidFill>
              <a:latin typeface="宋体" panose="02010600030101010101" pitchFamily="2" charset="-122"/>
            </a:endParaRPr>
          </a:p>
          <a:p>
            <a:pPr lvl="1"/>
            <a:r>
              <a:rPr lang="zh-CN" altLang="en-US" b="1" dirty="0">
                <a:solidFill>
                  <a:schemeClr val="tx1"/>
                </a:solidFill>
                <a:latin typeface="宋体" panose="02010600030101010101" pitchFamily="2" charset="-122"/>
              </a:rPr>
              <a:t>在云计算环境下，服务方式将发生根本性的变化：</a:t>
            </a:r>
            <a:endParaRPr lang="zh-CN" altLang="en-US" b="1" dirty="0">
              <a:solidFill>
                <a:schemeClr val="tx1"/>
              </a:solidFill>
              <a:latin typeface="宋体" panose="02010600030101010101" pitchFamily="2" charset="-122"/>
            </a:endParaRPr>
          </a:p>
          <a:p>
            <a:pPr lvl="2"/>
            <a:r>
              <a:rPr lang="zh-CN" altLang="en-US" b="1" dirty="0">
                <a:solidFill>
                  <a:schemeClr val="tx1"/>
                </a:solidFill>
                <a:latin typeface="宋体" panose="02010600030101010101" pitchFamily="2" charset="-122"/>
              </a:rPr>
              <a:t>云服务提供商可能租用其他服务商提供的基础设施服务或购买多个服务商的软件服务，根据系统状况动态选用</a:t>
            </a:r>
            <a:r>
              <a:rPr lang="zh-CN" altLang="en-US" b="1" dirty="0">
                <a:solidFill>
                  <a:schemeClr val="accent2"/>
                </a:solidFill>
                <a:latin typeface="宋体" panose="02010600030101010101" pitchFamily="2" charset="-122"/>
              </a:rPr>
              <a:t>。</a:t>
            </a:r>
            <a:endParaRPr lang="en-US" altLang="zh-CN" b="1" dirty="0">
              <a:solidFill>
                <a:schemeClr val="accent2"/>
              </a:solidFill>
              <a:latin typeface="宋体" panose="02010600030101010101" pitchFamily="2" charset="-122"/>
            </a:endParaRPr>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9861</Words>
  <Application>WPS 演示</Application>
  <PresentationFormat>宽屏</PresentationFormat>
  <Paragraphs>646</Paragraphs>
  <Slides>87</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87</vt:i4>
      </vt:variant>
    </vt:vector>
  </HeadingPairs>
  <TitlesOfParts>
    <vt:vector size="103" baseType="lpstr">
      <vt:lpstr>Arial</vt:lpstr>
      <vt:lpstr>宋体</vt:lpstr>
      <vt:lpstr>Wingdings</vt:lpstr>
      <vt:lpstr>Times New Roman</vt:lpstr>
      <vt:lpstr>楷体_GB2312</vt:lpstr>
      <vt:lpstr>黑体</vt:lpstr>
      <vt:lpstr>Calibri Light</vt:lpstr>
      <vt:lpstr>Calibri</vt:lpstr>
      <vt:lpstr>微软雅黑</vt:lpstr>
      <vt:lpstr>Arial Unicode MS</vt:lpstr>
      <vt:lpstr>新宋体</vt:lpstr>
      <vt:lpstr>华文新魏</vt:lpstr>
      <vt:lpstr>Office 主题</vt:lpstr>
      <vt:lpstr>Equation.3</vt:lpstr>
      <vt:lpstr>Equation.3</vt:lpstr>
      <vt:lpstr>Equation.3</vt:lpstr>
      <vt:lpstr>第九章云安全</vt:lpstr>
      <vt:lpstr>主要内容</vt:lpstr>
      <vt:lpstr>9.1 云安全关键技术</vt:lpstr>
      <vt:lpstr>云计算简介</vt:lpstr>
      <vt:lpstr>四种部署模式</vt:lpstr>
      <vt:lpstr>云计算的基本架构</vt:lpstr>
      <vt:lpstr>云安全面临的挑战</vt:lpstr>
      <vt:lpstr>PowerPoint 演示文稿</vt:lpstr>
      <vt:lpstr>PowerPoint 演示文稿</vt:lpstr>
      <vt:lpstr>PowerPoint 演示文稿</vt:lpstr>
      <vt:lpstr>PowerPoint 演示文稿</vt:lpstr>
      <vt:lpstr>国内外云安全技术现状</vt:lpstr>
      <vt:lpstr>PowerPoint 演示文稿</vt:lpstr>
      <vt:lpstr>PowerPoint 演示文稿</vt:lpstr>
      <vt:lpstr>云用户安全目标</vt:lpstr>
      <vt:lpstr>云安全关键技术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云数据中心安全框架</vt:lpstr>
      <vt:lpstr>系统加固  – 基础设施安全</vt:lpstr>
      <vt:lpstr>集中补丁管理  – 基础设施安全</vt:lpstr>
      <vt:lpstr>防病毒总体解决方案 – 基础设施安全</vt:lpstr>
      <vt:lpstr>二层网络安全和隔离  – 网络安全</vt:lpstr>
      <vt:lpstr>VPC 全 用户数据传输安全  – 网络安全</vt:lpstr>
      <vt:lpstr>集中日志管理  – 管理安全</vt:lpstr>
      <vt:lpstr>VM 资源隔离  – 虚拟化安全</vt:lpstr>
      <vt:lpstr>VM安全组隔离  – 虚拟化安全</vt:lpstr>
      <vt:lpstr>虚拟防火墙  – 虚拟化安全</vt:lpstr>
      <vt:lpstr>块存储数据安全  – 数据安全</vt:lpstr>
      <vt:lpstr>对象存储数据存储安全  – 数据安全</vt:lpstr>
      <vt:lpstr>NC终端安全管理解决方案</vt:lpstr>
      <vt:lpstr>一.同态加密技术</vt:lpstr>
      <vt:lpstr>一.同态加密技术 — 发展历程</vt:lpstr>
      <vt:lpstr>一.同态加密技术 — 发展历程</vt:lpstr>
      <vt:lpstr>一.同态加密技术 — 发展历程</vt:lpstr>
      <vt:lpstr>一.同态加密技术 — 发展历程</vt:lpstr>
      <vt:lpstr>一.同态加密技术 — 发展历程</vt:lpstr>
      <vt:lpstr>一.同态加密技术 — 发展历程</vt:lpstr>
      <vt:lpstr>一.同态加密技术 — 发展历程</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 - Gentry工作</vt:lpstr>
      <vt:lpstr>一.同态加密技术–HE研究方向</vt:lpstr>
      <vt:lpstr>一.同态加密技术–HE研究方向</vt:lpstr>
      <vt:lpstr>二.HE在信息安全领域的应用</vt:lpstr>
      <vt:lpstr>二.HE在信息安全领域的应用</vt:lpstr>
      <vt:lpstr>二.HE在信息安全领域的应用</vt:lpstr>
      <vt:lpstr>二.HE在信息安全领域的应用</vt:lpstr>
      <vt:lpstr>二.HE在信息安全领域的应用</vt:lpstr>
      <vt:lpstr>二.HE在信息安全领域的应用</vt:lpstr>
      <vt:lpstr>二.HE在信息安全领域的应用</vt:lpstr>
      <vt:lpstr>二.HE在信息安全领域的应用</vt:lpstr>
      <vt:lpstr>二.HE在信息安全领域的应用</vt:lpstr>
      <vt:lpstr>二.同态加密技术 - FHE发展方向</vt:lpstr>
      <vt:lpstr>二.同态加密技术 - FHE发展方向</vt:lpstr>
      <vt:lpstr>三.总结</vt:lpstr>
    </vt:vector>
  </TitlesOfParts>
  <Company>mycomputer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云安全技术报告</dc:title>
  <dc:creator>mycomputer</dc:creator>
  <cp:lastModifiedBy>路边一棵树1382538600</cp:lastModifiedBy>
  <cp:revision>46</cp:revision>
  <dcterms:created xsi:type="dcterms:W3CDTF">2015-07-02T13:51:00Z</dcterms:created>
  <dcterms:modified xsi:type="dcterms:W3CDTF">2018-05-31T04:34:58Z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